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7" r:id="rId2"/>
    <p:sldId id="258" r:id="rId3"/>
    <p:sldId id="265" r:id="rId4"/>
    <p:sldId id="260" r:id="rId5"/>
    <p:sldId id="262" r:id="rId6"/>
    <p:sldId id="259" r:id="rId7"/>
    <p:sldId id="261" r:id="rId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6" y="-9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BE8705E6-E080-451B-8F1A-06C465438E6F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67B592C7-5049-4681-B1C3-B690E984A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25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DDA33F-5CA3-4F74-9346-69656020D136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ADA884-4CD0-4A3E-810F-0F0C8690B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DDA33F-5CA3-4F74-9346-69656020D136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DA884-4CD0-4A3E-810F-0F0C8690B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DDA33F-5CA3-4F74-9346-69656020D136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DA884-4CD0-4A3E-810F-0F0C8690B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DDA33F-5CA3-4F74-9346-69656020D136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DA884-4CD0-4A3E-810F-0F0C8690BB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DDA33F-5CA3-4F74-9346-69656020D136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DA884-4CD0-4A3E-810F-0F0C8690BB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DDA33F-5CA3-4F74-9346-69656020D136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DA884-4CD0-4A3E-810F-0F0C8690BB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DDA33F-5CA3-4F74-9346-69656020D136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DA884-4CD0-4A3E-810F-0F0C8690B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DDA33F-5CA3-4F74-9346-69656020D136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DA884-4CD0-4A3E-810F-0F0C8690BB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DDA33F-5CA3-4F74-9346-69656020D136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DA884-4CD0-4A3E-810F-0F0C8690B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3DDA33F-5CA3-4F74-9346-69656020D136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DA884-4CD0-4A3E-810F-0F0C8690B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DDA33F-5CA3-4F74-9346-69656020D136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ADA884-4CD0-4A3E-810F-0F0C8690BB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3DDA33F-5CA3-4F74-9346-69656020D136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FADA884-4CD0-4A3E-810F-0F0C8690B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Hay </a:t>
            </a:r>
            <a:r>
              <a:rPr lang="en-US" dirty="0" err="1" smtClean="0"/>
              <a:t>artículos</a:t>
            </a:r>
            <a:r>
              <a:rPr lang="en-US" dirty="0" smtClean="0"/>
              <a:t> </a:t>
            </a:r>
            <a:r>
              <a:rPr lang="en-US" dirty="0" err="1" smtClean="0"/>
              <a:t>definidos</a:t>
            </a:r>
            <a:r>
              <a:rPr lang="en-US" dirty="0" smtClean="0"/>
              <a:t> en </a:t>
            </a:r>
            <a:r>
              <a:rPr lang="en-US" dirty="0" err="1" smtClean="0"/>
              <a:t>español</a:t>
            </a:r>
            <a:r>
              <a:rPr lang="en-US" dirty="0" smtClean="0"/>
              <a:t>: </a:t>
            </a:r>
          </a:p>
          <a:p>
            <a:pPr lvl="1"/>
            <a:r>
              <a:rPr lang="en-US" u="sng" dirty="0" smtClean="0"/>
              <a:t>el, la, los, </a:t>
            </a:r>
            <a:r>
              <a:rPr lang="en-US" u="sng" dirty="0" err="1" smtClean="0"/>
              <a:t>las</a:t>
            </a:r>
            <a:r>
              <a:rPr lang="en-US" u="sng" dirty="0" smtClean="0"/>
              <a:t> (the)</a:t>
            </a:r>
          </a:p>
          <a:p>
            <a:endParaRPr lang="en-US" dirty="0" smtClean="0"/>
          </a:p>
          <a:p>
            <a:r>
              <a:rPr lang="en-US" dirty="0" err="1" smtClean="0"/>
              <a:t>También</a:t>
            </a:r>
            <a:r>
              <a:rPr lang="en-US" dirty="0" smtClean="0"/>
              <a:t> hay el </a:t>
            </a:r>
            <a:r>
              <a:rPr lang="en-US" dirty="0" err="1" smtClean="0"/>
              <a:t>pronombre</a:t>
            </a:r>
            <a:r>
              <a:rPr lang="en-US" dirty="0" smtClean="0"/>
              <a:t> </a:t>
            </a:r>
            <a:r>
              <a:rPr lang="en-US" dirty="0" err="1" smtClean="0"/>
              <a:t>neútro</a:t>
            </a:r>
            <a:r>
              <a:rPr lang="en-US" dirty="0" smtClean="0"/>
              <a:t> (neutral)</a:t>
            </a:r>
          </a:p>
          <a:p>
            <a:pPr lvl="1"/>
            <a:r>
              <a:rPr lang="en-US" sz="4000" b="1" dirty="0" smtClean="0">
                <a:solidFill>
                  <a:srgbClr val="0070C0"/>
                </a:solidFill>
              </a:rPr>
              <a:t>lo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Hay </a:t>
            </a:r>
            <a:r>
              <a:rPr lang="en-US" dirty="0" err="1" smtClean="0"/>
              <a:t>varias</a:t>
            </a:r>
            <a:r>
              <a:rPr lang="en-US" dirty="0" smtClean="0"/>
              <a:t> </a:t>
            </a:r>
            <a:r>
              <a:rPr lang="en-US" dirty="0" err="1" smtClean="0"/>
              <a:t>construcciones</a:t>
            </a:r>
            <a:r>
              <a:rPr lang="en-US" dirty="0" smtClean="0"/>
              <a:t> con “lo”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dirty="0" smtClean="0"/>
              <a:t>-1-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“Lo” vs. “lo </a:t>
            </a:r>
            <a:r>
              <a:rPr lang="en-US" dirty="0" err="1" smtClean="0"/>
              <a:t>que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486400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Construcción</a:t>
            </a:r>
            <a:r>
              <a:rPr lang="en-US" sz="3000" dirty="0" smtClean="0"/>
              <a:t> #1: 	</a:t>
            </a:r>
            <a:r>
              <a:rPr lang="en-US" sz="3000" b="1" dirty="0" smtClean="0">
                <a:solidFill>
                  <a:schemeClr val="accent4">
                    <a:lumMod val="75000"/>
                  </a:schemeClr>
                </a:solidFill>
              </a:rPr>
              <a:t>lo + </a:t>
            </a:r>
            <a:r>
              <a:rPr lang="en-US" sz="3000" b="1" u="sng" dirty="0" err="1" smtClean="0">
                <a:solidFill>
                  <a:schemeClr val="accent4">
                    <a:lumMod val="75000"/>
                  </a:schemeClr>
                </a:solidFill>
              </a:rPr>
              <a:t>adjetivo</a:t>
            </a:r>
            <a:endParaRPr lang="en-US" sz="3000" b="1" u="sng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en-US" sz="3000" dirty="0" err="1" smtClean="0"/>
              <a:t>significa</a:t>
            </a:r>
            <a:r>
              <a:rPr lang="en-US" sz="3000" dirty="0" smtClean="0"/>
              <a:t>: “the ___ (adj.) thing” o “the___”</a:t>
            </a:r>
          </a:p>
          <a:p>
            <a:pPr lvl="1">
              <a:buNone/>
            </a:pPr>
            <a:endParaRPr lang="en-US" sz="3000" dirty="0" smtClean="0"/>
          </a:p>
          <a:p>
            <a:pPr lvl="1">
              <a:buNone/>
            </a:pPr>
            <a:r>
              <a:rPr lang="en-US" sz="3000" dirty="0" smtClean="0"/>
              <a:t>Ex. </a:t>
            </a:r>
            <a:r>
              <a:rPr lang="en-US" sz="3000" b="1" dirty="0" smtClean="0">
                <a:solidFill>
                  <a:schemeClr val="accent4">
                    <a:lumMod val="75000"/>
                  </a:schemeClr>
                </a:solidFill>
              </a:rPr>
              <a:t>Lo </a:t>
            </a:r>
            <a:r>
              <a:rPr lang="en-US" sz="3000" b="1" dirty="0" err="1" smtClean="0">
                <a:solidFill>
                  <a:schemeClr val="accent4">
                    <a:lumMod val="75000"/>
                  </a:schemeClr>
                </a:solidFill>
              </a:rPr>
              <a:t>bueno</a:t>
            </a:r>
            <a:r>
              <a:rPr lang="en-US" sz="3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000" dirty="0" err="1" smtClean="0"/>
              <a:t>es</a:t>
            </a:r>
            <a:r>
              <a:rPr lang="en-US" sz="3000" dirty="0" smtClean="0"/>
              <a:t> </a:t>
            </a:r>
            <a:r>
              <a:rPr lang="en-US" sz="3000" dirty="0" err="1" smtClean="0"/>
              <a:t>que</a:t>
            </a:r>
            <a:r>
              <a:rPr lang="en-US" sz="3000" dirty="0" smtClean="0"/>
              <a:t> </a:t>
            </a:r>
            <a:r>
              <a:rPr lang="en-US" sz="3000" dirty="0" err="1" smtClean="0"/>
              <a:t>hace</a:t>
            </a:r>
            <a:r>
              <a:rPr lang="en-US" sz="3000" dirty="0" smtClean="0"/>
              <a:t> </a:t>
            </a:r>
            <a:r>
              <a:rPr lang="en-US" sz="3000" dirty="0" err="1" smtClean="0"/>
              <a:t>buen</a:t>
            </a:r>
            <a:r>
              <a:rPr lang="en-US" sz="3000" dirty="0" smtClean="0"/>
              <a:t> </a:t>
            </a:r>
            <a:r>
              <a:rPr lang="en-US" sz="3000" dirty="0" err="1" smtClean="0"/>
              <a:t>tiempo</a:t>
            </a:r>
            <a:r>
              <a:rPr lang="en-US" sz="3000" dirty="0" smtClean="0"/>
              <a:t>.</a:t>
            </a:r>
          </a:p>
          <a:p>
            <a:pPr lvl="1">
              <a:buNone/>
            </a:pPr>
            <a:r>
              <a:rPr lang="en-US" sz="3000" dirty="0" smtClean="0"/>
              <a:t>      </a:t>
            </a:r>
            <a:r>
              <a:rPr lang="en-US" sz="3000" u="sng" dirty="0" smtClean="0"/>
              <a:t>The good thing is that it’s nice weather</a:t>
            </a:r>
            <a:r>
              <a:rPr lang="en-US" sz="3000" dirty="0" smtClean="0"/>
              <a:t>. </a:t>
            </a:r>
          </a:p>
          <a:p>
            <a:pPr lvl="1">
              <a:buNone/>
            </a:pPr>
            <a:endParaRPr lang="en-US" sz="3000" dirty="0" smtClean="0"/>
          </a:p>
          <a:p>
            <a:pPr lvl="1">
              <a:buNone/>
            </a:pPr>
            <a:r>
              <a:rPr lang="en-US" sz="3000" dirty="0" smtClean="0"/>
              <a:t>Ex. Los </a:t>
            </a:r>
            <a:r>
              <a:rPr lang="en-US" sz="3000" dirty="0" err="1" smtClean="0"/>
              <a:t>voluntarios</a:t>
            </a:r>
            <a:r>
              <a:rPr lang="en-US" sz="3000" dirty="0" smtClean="0"/>
              <a:t> </a:t>
            </a:r>
            <a:r>
              <a:rPr lang="en-US" sz="3000" dirty="0" err="1" smtClean="0"/>
              <a:t>hacen</a:t>
            </a:r>
            <a:r>
              <a:rPr lang="en-US" sz="3000" dirty="0" smtClean="0"/>
              <a:t> </a:t>
            </a:r>
            <a:r>
              <a:rPr lang="en-US" sz="3000" b="1" dirty="0" smtClean="0">
                <a:solidFill>
                  <a:schemeClr val="accent4">
                    <a:lumMod val="75000"/>
                  </a:schemeClr>
                </a:solidFill>
              </a:rPr>
              <a:t>lo </a:t>
            </a:r>
            <a:r>
              <a:rPr lang="en-US" sz="3000" b="1" dirty="0" err="1" smtClean="0">
                <a:solidFill>
                  <a:schemeClr val="accent4">
                    <a:lumMod val="75000"/>
                  </a:schemeClr>
                </a:solidFill>
              </a:rPr>
              <a:t>imposible</a:t>
            </a:r>
            <a:r>
              <a:rPr lang="en-US" sz="3000" dirty="0" smtClean="0"/>
              <a:t>.</a:t>
            </a:r>
          </a:p>
          <a:p>
            <a:pPr lvl="1">
              <a:buNone/>
            </a:pPr>
            <a:r>
              <a:rPr lang="en-US" sz="3000" dirty="0" smtClean="0"/>
              <a:t>		</a:t>
            </a:r>
            <a:r>
              <a:rPr lang="en-US" sz="3000" dirty="0"/>
              <a:t> </a:t>
            </a:r>
            <a:r>
              <a:rPr lang="en-US" sz="3000" u="sng" dirty="0" smtClean="0"/>
              <a:t>Volunteers do the impossible</a:t>
            </a:r>
            <a:r>
              <a:rPr lang="en-US" sz="3000" dirty="0" smtClean="0"/>
              <a:t>.</a:t>
            </a:r>
          </a:p>
          <a:p>
            <a:pPr lvl="1">
              <a:buNone/>
            </a:pPr>
            <a:endParaRPr lang="en-US" sz="3000" dirty="0"/>
          </a:p>
          <a:p>
            <a:pPr lvl="1" algn="ctr">
              <a:buNone/>
            </a:pPr>
            <a:r>
              <a:rPr lang="en-US" sz="3000" dirty="0" smtClean="0"/>
              <a:t>-2-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9100" y="-35560"/>
            <a:ext cx="8229600" cy="1143000"/>
          </a:xfrm>
        </p:spPr>
        <p:txBody>
          <a:bodyPr/>
          <a:lstStyle/>
          <a:p>
            <a:r>
              <a:rPr lang="en-US" dirty="0" smtClean="0"/>
              <a:t>LO…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/>
          <a:lstStyle/>
          <a:p>
            <a:r>
              <a:rPr lang="en-US" dirty="0"/>
              <a:t>It’s the easy thing.</a:t>
            </a:r>
          </a:p>
          <a:p>
            <a:r>
              <a:rPr lang="en-US" dirty="0"/>
              <a:t>      </a:t>
            </a:r>
            <a:r>
              <a:rPr lang="en-US" dirty="0" err="1"/>
              <a:t>Es</a:t>
            </a:r>
            <a:r>
              <a:rPr lang="en-US" dirty="0"/>
              <a:t> lo </a:t>
            </a:r>
            <a:r>
              <a:rPr lang="en-US" dirty="0" err="1"/>
              <a:t>fácil</a:t>
            </a:r>
            <a:r>
              <a:rPr lang="en-US" dirty="0"/>
              <a:t>.</a:t>
            </a:r>
          </a:p>
          <a:p>
            <a:r>
              <a:rPr lang="en-US" dirty="0"/>
              <a:t>The easy thing is + infinitive.</a:t>
            </a:r>
          </a:p>
          <a:p>
            <a:r>
              <a:rPr lang="en-US" dirty="0"/>
              <a:t>      Lo </a:t>
            </a:r>
            <a:r>
              <a:rPr lang="en-US" dirty="0" err="1"/>
              <a:t>fácil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+ </a:t>
            </a:r>
            <a:r>
              <a:rPr lang="en-US" dirty="0" err="1"/>
              <a:t>infinitivo</a:t>
            </a:r>
            <a:r>
              <a:rPr lang="en-US" dirty="0"/>
              <a:t>.</a:t>
            </a:r>
          </a:p>
          <a:p>
            <a:r>
              <a:rPr lang="en-US" dirty="0"/>
              <a:t>The easy thing is that + subjunctive</a:t>
            </a:r>
          </a:p>
          <a:p>
            <a:r>
              <a:rPr lang="en-US" dirty="0"/>
              <a:t>      Lo </a:t>
            </a:r>
            <a:r>
              <a:rPr lang="en-US" dirty="0" err="1"/>
              <a:t>fácil</a:t>
            </a:r>
            <a:r>
              <a:rPr lang="en-US" dirty="0"/>
              <a:t> (opinion)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+ </a:t>
            </a:r>
            <a:r>
              <a:rPr lang="en-US" dirty="0" err="1"/>
              <a:t>subjuntivo</a:t>
            </a:r>
            <a:r>
              <a:rPr lang="en-US" dirty="0"/>
              <a:t>.</a:t>
            </a:r>
          </a:p>
          <a:p>
            <a:r>
              <a:rPr lang="en-US" dirty="0"/>
              <a:t>The new thing is that he is studying.</a:t>
            </a:r>
          </a:p>
          <a:p>
            <a:r>
              <a:rPr lang="en-US" dirty="0"/>
              <a:t>       Lo </a:t>
            </a:r>
            <a:r>
              <a:rPr lang="en-US" dirty="0" err="1"/>
              <a:t>nuevo</a:t>
            </a:r>
            <a:r>
              <a:rPr lang="en-US" dirty="0"/>
              <a:t> (fact)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+ indicative.</a:t>
            </a:r>
          </a:p>
          <a:p>
            <a:endParaRPr lang="en-US" dirty="0"/>
          </a:p>
          <a:p>
            <a:pPr algn="ctr"/>
            <a:r>
              <a:rPr lang="en-US" dirty="0" smtClean="0"/>
              <a:t>-4-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6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95400"/>
            <a:ext cx="9753600" cy="5181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3000" dirty="0" err="1" smtClean="0"/>
              <a:t>Construcción</a:t>
            </a:r>
            <a:r>
              <a:rPr lang="en-US" sz="3000" dirty="0" smtClean="0"/>
              <a:t> #2: 	</a:t>
            </a:r>
            <a:r>
              <a:rPr lang="en-US" sz="3000" b="1" dirty="0" smtClean="0">
                <a:solidFill>
                  <a:schemeClr val="accent4">
                    <a:lumMod val="75000"/>
                  </a:schemeClr>
                </a:solidFill>
              </a:rPr>
              <a:t>lo </a:t>
            </a:r>
            <a:r>
              <a:rPr lang="en-US" sz="3000" b="1" dirty="0" err="1" smtClean="0">
                <a:solidFill>
                  <a:schemeClr val="accent4">
                    <a:lumMod val="75000"/>
                  </a:schemeClr>
                </a:solidFill>
              </a:rPr>
              <a:t>que</a:t>
            </a:r>
            <a:r>
              <a:rPr lang="en-US" sz="3000" b="1" dirty="0" smtClean="0">
                <a:solidFill>
                  <a:schemeClr val="accent4">
                    <a:lumMod val="75000"/>
                  </a:schemeClr>
                </a:solidFill>
              </a:rPr>
              <a:t> + </a:t>
            </a:r>
            <a:r>
              <a:rPr lang="en-US" sz="3000" b="1" u="sng" dirty="0" err="1" smtClean="0">
                <a:solidFill>
                  <a:schemeClr val="accent4">
                    <a:lumMod val="75000"/>
                  </a:schemeClr>
                </a:solidFill>
              </a:rPr>
              <a:t>verbo</a:t>
            </a:r>
            <a:endParaRPr lang="en-US" sz="3000" b="1" u="sng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en-US" sz="3000" dirty="0" err="1" smtClean="0"/>
              <a:t>significa</a:t>
            </a:r>
            <a:r>
              <a:rPr lang="en-US" sz="3000" dirty="0" smtClean="0"/>
              <a:t> “what” or “(that) which”</a:t>
            </a:r>
          </a:p>
          <a:p>
            <a:pPr lvl="1">
              <a:buNone/>
            </a:pPr>
            <a:endParaRPr lang="en-US" sz="3000" dirty="0" smtClean="0"/>
          </a:p>
          <a:p>
            <a:pPr lvl="1">
              <a:buNone/>
            </a:pPr>
            <a:r>
              <a:rPr lang="en-US" sz="3000" dirty="0" smtClean="0"/>
              <a:t>Ex. </a:t>
            </a:r>
            <a:r>
              <a:rPr lang="en-US" sz="3000" b="1" dirty="0" smtClean="0">
                <a:solidFill>
                  <a:schemeClr val="accent4">
                    <a:lumMod val="75000"/>
                  </a:schemeClr>
                </a:solidFill>
              </a:rPr>
              <a:t>Lo </a:t>
            </a:r>
            <a:r>
              <a:rPr lang="en-US" sz="3000" b="1" dirty="0" err="1" smtClean="0">
                <a:solidFill>
                  <a:schemeClr val="accent4">
                    <a:lumMod val="75000"/>
                  </a:schemeClr>
                </a:solidFill>
              </a:rPr>
              <a:t>que</a:t>
            </a:r>
            <a:r>
              <a:rPr lang="en-US" sz="3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000" b="1" dirty="0" err="1" smtClean="0">
                <a:solidFill>
                  <a:schemeClr val="accent4">
                    <a:lumMod val="75000"/>
                  </a:schemeClr>
                </a:solidFill>
              </a:rPr>
              <a:t>quiero</a:t>
            </a:r>
            <a:r>
              <a:rPr lang="en-US" sz="3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000" dirty="0" err="1" smtClean="0"/>
              <a:t>es</a:t>
            </a:r>
            <a:r>
              <a:rPr lang="en-US" sz="3000" dirty="0" smtClean="0"/>
              <a:t> </a:t>
            </a:r>
            <a:r>
              <a:rPr lang="en-US" sz="3000" dirty="0" err="1" smtClean="0"/>
              <a:t>donar</a:t>
            </a:r>
            <a:r>
              <a:rPr lang="en-US" sz="3000" dirty="0" smtClean="0"/>
              <a:t> </a:t>
            </a:r>
            <a:r>
              <a:rPr lang="en-US" sz="3000" dirty="0" err="1" smtClean="0"/>
              <a:t>ropa</a:t>
            </a:r>
            <a:r>
              <a:rPr lang="en-US" sz="3000" dirty="0" smtClean="0"/>
              <a:t> a Goodwill.</a:t>
            </a:r>
          </a:p>
          <a:p>
            <a:pPr lvl="1">
              <a:buNone/>
            </a:pPr>
            <a:r>
              <a:rPr lang="en-US" sz="3000" dirty="0" smtClean="0"/>
              <a:t>	</a:t>
            </a:r>
            <a:r>
              <a:rPr lang="en-US" sz="2800" u="sng" dirty="0" smtClean="0"/>
              <a:t>What (That which) I want is to donate clothes...</a:t>
            </a:r>
          </a:p>
          <a:p>
            <a:pPr lvl="1">
              <a:buNone/>
            </a:pPr>
            <a:endParaRPr lang="en-US" sz="3000" dirty="0" smtClean="0"/>
          </a:p>
          <a:p>
            <a:pPr lvl="1">
              <a:buNone/>
            </a:pPr>
            <a:r>
              <a:rPr lang="en-US" sz="3000" dirty="0" smtClean="0"/>
              <a:t>Ex. </a:t>
            </a:r>
            <a:r>
              <a:rPr lang="en-US" sz="3000" dirty="0" err="1" smtClean="0"/>
              <a:t>Servir</a:t>
            </a:r>
            <a:r>
              <a:rPr lang="en-US" sz="3000" dirty="0" smtClean="0"/>
              <a:t> comida </a:t>
            </a:r>
            <a:r>
              <a:rPr lang="en-US" sz="3000" dirty="0" err="1" smtClean="0"/>
              <a:t>es</a:t>
            </a:r>
            <a:r>
              <a:rPr lang="en-US" sz="3000" dirty="0" smtClean="0"/>
              <a:t> </a:t>
            </a:r>
            <a:r>
              <a:rPr lang="en-US" sz="3000" b="1" dirty="0" smtClean="0">
                <a:solidFill>
                  <a:srgbClr val="002060"/>
                </a:solidFill>
              </a:rPr>
              <a:t>lo </a:t>
            </a:r>
            <a:r>
              <a:rPr lang="en-US" sz="3000" b="1" dirty="0" err="1" smtClean="0">
                <a:solidFill>
                  <a:srgbClr val="002060"/>
                </a:solidFill>
              </a:rPr>
              <a:t>que</a:t>
            </a:r>
            <a:r>
              <a:rPr lang="en-US" sz="3000" b="1" dirty="0" smtClean="0">
                <a:solidFill>
                  <a:srgbClr val="002060"/>
                </a:solidFill>
              </a:rPr>
              <a:t> </a:t>
            </a:r>
            <a:r>
              <a:rPr lang="en-US" sz="3000" dirty="0" err="1" smtClean="0"/>
              <a:t>hacemos</a:t>
            </a:r>
            <a:r>
              <a:rPr lang="en-US" sz="3000" dirty="0" smtClean="0"/>
              <a:t>.</a:t>
            </a:r>
          </a:p>
          <a:p>
            <a:pPr lvl="1">
              <a:buNone/>
            </a:pPr>
            <a:r>
              <a:rPr lang="en-US" sz="3000" dirty="0" smtClean="0"/>
              <a:t>	</a:t>
            </a:r>
            <a:r>
              <a:rPr lang="en-US" sz="3000" u="sng" dirty="0" smtClean="0"/>
              <a:t>Serving food is what we do.</a:t>
            </a:r>
          </a:p>
          <a:p>
            <a:pPr algn="ctr"/>
            <a:r>
              <a:rPr lang="en-US" dirty="0" smtClean="0"/>
              <a:t>-5-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 QUE…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48072"/>
          </a:xfrm>
        </p:spPr>
        <p:txBody>
          <a:bodyPr/>
          <a:lstStyle/>
          <a:p>
            <a:r>
              <a:rPr lang="en-US" dirty="0" smtClean="0"/>
              <a:t>What does she want?</a:t>
            </a:r>
          </a:p>
          <a:p>
            <a:r>
              <a:rPr lang="en-US" dirty="0" smtClean="0"/>
              <a:t>   </a:t>
            </a:r>
            <a:r>
              <a:rPr lang="en-US" dirty="0"/>
              <a:t>¿</a:t>
            </a:r>
            <a:r>
              <a:rPr lang="en-US" dirty="0" err="1" smtClean="0"/>
              <a:t>Qu</a:t>
            </a:r>
            <a:r>
              <a:rPr lang="en-US" dirty="0" err="1"/>
              <a:t>é</a:t>
            </a:r>
            <a:r>
              <a:rPr lang="en-US" dirty="0" smtClean="0"/>
              <a:t> </a:t>
            </a:r>
            <a:r>
              <a:rPr lang="en-US" dirty="0" err="1" smtClean="0"/>
              <a:t>quiere</a:t>
            </a:r>
            <a:r>
              <a:rPr lang="en-US" dirty="0" smtClean="0"/>
              <a:t> (</a:t>
            </a:r>
            <a:r>
              <a:rPr lang="en-US" dirty="0" err="1" smtClean="0"/>
              <a:t>ella</a:t>
            </a:r>
            <a:r>
              <a:rPr lang="en-US" dirty="0" smtClean="0"/>
              <a:t>)?</a:t>
            </a:r>
          </a:p>
          <a:p>
            <a:r>
              <a:rPr lang="en-US" dirty="0"/>
              <a:t>What is it that she </a:t>
            </a:r>
            <a:r>
              <a:rPr lang="en-US" dirty="0" smtClean="0"/>
              <a:t>wants?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quiere</a:t>
            </a:r>
            <a:r>
              <a:rPr lang="en-US" dirty="0" smtClean="0"/>
              <a:t> (</a:t>
            </a:r>
            <a:r>
              <a:rPr lang="en-US" dirty="0" err="1" smtClean="0"/>
              <a:t>ella</a:t>
            </a:r>
            <a:r>
              <a:rPr lang="en-US" dirty="0" smtClean="0"/>
              <a:t>)?</a:t>
            </a:r>
            <a:endParaRPr lang="en-US" dirty="0"/>
          </a:p>
          <a:p>
            <a:r>
              <a:rPr lang="en-US" dirty="0" smtClean="0"/>
              <a:t>It’s what she wants.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Es</a:t>
            </a:r>
            <a:r>
              <a:rPr lang="en-US" dirty="0" smtClean="0"/>
              <a:t> lo </a:t>
            </a:r>
            <a:r>
              <a:rPr lang="en-US" dirty="0" err="1" smtClean="0"/>
              <a:t>que</a:t>
            </a:r>
            <a:r>
              <a:rPr lang="en-US" dirty="0" smtClean="0"/>
              <a:t> (</a:t>
            </a:r>
            <a:r>
              <a:rPr lang="en-US" dirty="0" err="1" smtClean="0"/>
              <a:t>ella</a:t>
            </a:r>
            <a:r>
              <a:rPr lang="en-US" dirty="0" smtClean="0"/>
              <a:t>) </a:t>
            </a:r>
            <a:r>
              <a:rPr lang="en-US" dirty="0" err="1" smtClean="0"/>
              <a:t>quiere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she wants is…</a:t>
            </a:r>
          </a:p>
          <a:p>
            <a:r>
              <a:rPr lang="en-US" dirty="0"/>
              <a:t> </a:t>
            </a:r>
            <a:r>
              <a:rPr lang="en-US" dirty="0" smtClean="0"/>
              <a:t>   Lo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quiere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...</a:t>
            </a:r>
          </a:p>
          <a:p>
            <a:endParaRPr lang="en-US" dirty="0"/>
          </a:p>
          <a:p>
            <a:pPr algn="ctr"/>
            <a:r>
              <a:rPr lang="en-US" dirty="0" smtClean="0"/>
              <a:t>-6-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¡</a:t>
            </a:r>
            <a:r>
              <a:rPr lang="en-US" dirty="0" err="1" smtClean="0"/>
              <a:t>Comparen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13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interesting thing </a:t>
            </a:r>
            <a:r>
              <a:rPr lang="en-US" i="1" dirty="0" smtClean="0"/>
              <a:t>is that </a:t>
            </a:r>
            <a:r>
              <a:rPr lang="en-US" dirty="0" smtClean="0"/>
              <a:t>the demonstration is (ser) at (</a:t>
            </a:r>
            <a:r>
              <a:rPr lang="en-US" dirty="0" err="1" smtClean="0"/>
              <a:t>por</a:t>
            </a:r>
            <a:r>
              <a:rPr lang="en-US" dirty="0" smtClean="0"/>
              <a:t> la) night.</a:t>
            </a:r>
          </a:p>
          <a:p>
            <a:pPr marL="109728" indent="0">
              <a:buNone/>
            </a:pPr>
            <a:r>
              <a:rPr lang="en-US" u="sng" dirty="0" smtClean="0"/>
              <a:t>Lo </a:t>
            </a:r>
            <a:r>
              <a:rPr lang="en-US" u="sng" dirty="0" err="1" smtClean="0"/>
              <a:t>interesante</a:t>
            </a:r>
            <a:r>
              <a:rPr lang="en-US" u="sng" dirty="0" smtClean="0"/>
              <a:t> </a:t>
            </a:r>
            <a:r>
              <a:rPr lang="en-US" u="sng" dirty="0" err="1" smtClean="0"/>
              <a:t>es</a:t>
            </a:r>
            <a:r>
              <a:rPr lang="en-US" u="sng" dirty="0" smtClean="0"/>
              <a:t> </a:t>
            </a:r>
            <a:r>
              <a:rPr lang="en-US" u="sng" dirty="0" err="1" smtClean="0"/>
              <a:t>que</a:t>
            </a:r>
            <a:r>
              <a:rPr lang="en-US" u="sng" dirty="0" smtClean="0"/>
              <a:t> la </a:t>
            </a:r>
            <a:r>
              <a:rPr lang="en-US" u="sng" dirty="0" err="1" smtClean="0"/>
              <a:t>manifestación</a:t>
            </a:r>
            <a:r>
              <a:rPr lang="en-US" u="sng" dirty="0" smtClean="0"/>
              <a:t> </a:t>
            </a:r>
            <a:r>
              <a:rPr lang="en-US" u="sng" dirty="0" err="1" smtClean="0"/>
              <a:t>es</a:t>
            </a:r>
            <a:r>
              <a:rPr lang="en-US" u="sng" dirty="0" smtClean="0"/>
              <a:t> </a:t>
            </a:r>
            <a:r>
              <a:rPr lang="en-US" u="sng" dirty="0" err="1" smtClean="0"/>
              <a:t>por</a:t>
            </a:r>
            <a:r>
              <a:rPr lang="en-US" u="sng" dirty="0" smtClean="0"/>
              <a:t> la </a:t>
            </a:r>
            <a:r>
              <a:rPr lang="en-US" u="sng" dirty="0" err="1" smtClean="0"/>
              <a:t>noche</a:t>
            </a:r>
            <a:r>
              <a:rPr lang="en-US" u="sng" dirty="0" smtClean="0"/>
              <a:t>.</a:t>
            </a:r>
          </a:p>
          <a:p>
            <a:pPr marL="109728" indent="0">
              <a:buNone/>
            </a:pPr>
            <a:endParaRPr lang="en-US" u="sng" dirty="0" smtClean="0"/>
          </a:p>
          <a:p>
            <a:pPr marL="109728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What/that which</a:t>
            </a:r>
            <a:r>
              <a:rPr lang="en-US" dirty="0" smtClean="0"/>
              <a:t> we prefer is to speak Spanish.</a:t>
            </a:r>
          </a:p>
          <a:p>
            <a:pPr marL="109728" indent="0">
              <a:buNone/>
            </a:pPr>
            <a:r>
              <a:rPr lang="en-US" u="sng" dirty="0" smtClean="0"/>
              <a:t>Lo </a:t>
            </a:r>
            <a:r>
              <a:rPr lang="en-US" u="sng" dirty="0" err="1" smtClean="0"/>
              <a:t>que</a:t>
            </a:r>
            <a:r>
              <a:rPr lang="en-US" u="sng" dirty="0" smtClean="0"/>
              <a:t> </a:t>
            </a:r>
            <a:r>
              <a:rPr lang="en-US" u="sng" dirty="0" err="1" smtClean="0"/>
              <a:t>preferimos</a:t>
            </a:r>
            <a:r>
              <a:rPr lang="en-US" u="sng" dirty="0" smtClean="0"/>
              <a:t> </a:t>
            </a:r>
            <a:r>
              <a:rPr lang="en-US" u="sng" dirty="0" err="1" smtClean="0"/>
              <a:t>es</a:t>
            </a:r>
            <a:r>
              <a:rPr lang="en-US" u="sng" dirty="0" smtClean="0"/>
              <a:t> </a:t>
            </a:r>
            <a:r>
              <a:rPr lang="en-US" u="sng" dirty="0" err="1" smtClean="0"/>
              <a:t>hablar</a:t>
            </a:r>
            <a:r>
              <a:rPr lang="en-US" u="sng" dirty="0" smtClean="0"/>
              <a:t> </a:t>
            </a:r>
            <a:r>
              <a:rPr lang="en-US" u="sng" dirty="0" err="1" smtClean="0"/>
              <a:t>español</a:t>
            </a:r>
            <a:r>
              <a:rPr lang="en-US" u="sng" dirty="0" smtClean="0"/>
              <a:t>.</a:t>
            </a:r>
          </a:p>
          <a:p>
            <a:pPr marL="109728" indent="0">
              <a:buNone/>
            </a:pPr>
            <a:endParaRPr lang="en-US" u="sng" dirty="0"/>
          </a:p>
          <a:p>
            <a:pPr marL="109728" indent="0" algn="ctr">
              <a:buNone/>
            </a:pPr>
            <a:r>
              <a:rPr lang="en-US" dirty="0" smtClean="0"/>
              <a:t>-8-</a:t>
            </a:r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Práctica</a:t>
            </a:r>
            <a:r>
              <a:rPr lang="en-US" smtClean="0"/>
              <a:t>: ¿lo </a:t>
            </a:r>
            <a:r>
              <a:rPr lang="en-US" dirty="0" smtClean="0"/>
              <a:t>o lo </a:t>
            </a:r>
            <a:r>
              <a:rPr lang="en-US" dirty="0" err="1" smtClean="0"/>
              <a:t>que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718045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Doing homework is the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boring thing </a:t>
            </a:r>
            <a:r>
              <a:rPr lang="en-US" dirty="0" smtClean="0"/>
              <a:t>about school.</a:t>
            </a:r>
          </a:p>
          <a:p>
            <a:pPr marL="109728" indent="0">
              <a:buNone/>
            </a:pPr>
            <a:r>
              <a:rPr lang="en-US" u="sng" dirty="0" err="1" smtClean="0"/>
              <a:t>Hacer</a:t>
            </a:r>
            <a:r>
              <a:rPr lang="en-US" u="sng" dirty="0" smtClean="0"/>
              <a:t> </a:t>
            </a:r>
            <a:r>
              <a:rPr lang="en-US" u="sng" dirty="0" err="1" smtClean="0"/>
              <a:t>tarea</a:t>
            </a:r>
            <a:r>
              <a:rPr lang="en-US" u="sng" dirty="0" smtClean="0"/>
              <a:t> </a:t>
            </a:r>
            <a:r>
              <a:rPr lang="en-US" u="sng" dirty="0" err="1" smtClean="0"/>
              <a:t>es</a:t>
            </a:r>
            <a:r>
              <a:rPr lang="en-US" u="sng" dirty="0" smtClean="0"/>
              <a:t> lo </a:t>
            </a:r>
            <a:r>
              <a:rPr lang="en-US" u="sng" dirty="0" err="1" smtClean="0"/>
              <a:t>aburrido</a:t>
            </a:r>
            <a:r>
              <a:rPr lang="en-US" u="sng" dirty="0" smtClean="0"/>
              <a:t> de/</a:t>
            </a:r>
            <a:r>
              <a:rPr lang="en-US" u="sng" dirty="0" err="1" smtClean="0"/>
              <a:t>sobre</a:t>
            </a:r>
            <a:r>
              <a:rPr lang="en-US" u="sng" dirty="0" smtClean="0"/>
              <a:t> la </a:t>
            </a:r>
            <a:r>
              <a:rPr lang="en-US" u="sng" dirty="0" err="1" smtClean="0"/>
              <a:t>escuela</a:t>
            </a:r>
            <a:r>
              <a:rPr lang="en-US" u="sng" dirty="0" smtClean="0"/>
              <a:t>.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I want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what/that which</a:t>
            </a:r>
            <a:r>
              <a:rPr lang="en-US" dirty="0" smtClean="0"/>
              <a:t> you have!</a:t>
            </a:r>
          </a:p>
          <a:p>
            <a:pPr marL="109728" indent="0">
              <a:buNone/>
            </a:pPr>
            <a:r>
              <a:rPr lang="en-US" u="sng" dirty="0" err="1" smtClean="0"/>
              <a:t>Quiero</a:t>
            </a:r>
            <a:r>
              <a:rPr lang="en-US" u="sng" dirty="0" smtClean="0"/>
              <a:t> lo </a:t>
            </a:r>
            <a:r>
              <a:rPr lang="en-US" u="sng" dirty="0" err="1" smtClean="0"/>
              <a:t>que</a:t>
            </a:r>
            <a:r>
              <a:rPr lang="en-US" u="sng" dirty="0" smtClean="0"/>
              <a:t> </a:t>
            </a:r>
            <a:r>
              <a:rPr lang="en-US" u="sng" dirty="0" err="1" smtClean="0"/>
              <a:t>tienes</a:t>
            </a:r>
            <a:r>
              <a:rPr lang="en-US" u="sng" dirty="0" smtClean="0"/>
              <a:t>.</a:t>
            </a:r>
          </a:p>
          <a:p>
            <a:pPr marL="109728" indent="0">
              <a:buNone/>
            </a:pPr>
            <a:endParaRPr lang="en-US" u="sng" dirty="0" smtClean="0"/>
          </a:p>
          <a:p>
            <a:pPr marL="109728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What</a:t>
            </a:r>
            <a:r>
              <a:rPr lang="en-US" dirty="0" smtClean="0"/>
              <a:t> you need to do is help the others!</a:t>
            </a:r>
          </a:p>
          <a:p>
            <a:pPr marL="109728" indent="0">
              <a:buNone/>
            </a:pPr>
            <a:r>
              <a:rPr lang="en-US" u="sng" dirty="0" smtClean="0"/>
              <a:t>Lo </a:t>
            </a:r>
            <a:r>
              <a:rPr lang="en-US" u="sng" dirty="0" err="1" smtClean="0"/>
              <a:t>que</a:t>
            </a:r>
            <a:r>
              <a:rPr lang="en-US" u="sng" dirty="0" smtClean="0"/>
              <a:t> </a:t>
            </a:r>
            <a:r>
              <a:rPr lang="en-US" u="sng" dirty="0" err="1" smtClean="0"/>
              <a:t>necesitas</a:t>
            </a:r>
            <a:r>
              <a:rPr lang="en-US" u="sng" dirty="0" smtClean="0"/>
              <a:t> </a:t>
            </a:r>
            <a:r>
              <a:rPr lang="en-US" u="sng" dirty="0" err="1" smtClean="0"/>
              <a:t>hacer</a:t>
            </a:r>
            <a:r>
              <a:rPr lang="en-US" u="sng" dirty="0" smtClean="0"/>
              <a:t> </a:t>
            </a:r>
            <a:r>
              <a:rPr lang="en-US" u="sng" dirty="0" err="1" smtClean="0"/>
              <a:t>es</a:t>
            </a:r>
            <a:r>
              <a:rPr lang="en-US" u="sng" dirty="0" smtClean="0"/>
              <a:t> </a:t>
            </a:r>
            <a:r>
              <a:rPr lang="en-US" u="sng" dirty="0" err="1" smtClean="0"/>
              <a:t>ayudar</a:t>
            </a:r>
            <a:r>
              <a:rPr lang="en-US" u="sng" dirty="0" smtClean="0"/>
              <a:t> a los </a:t>
            </a:r>
            <a:r>
              <a:rPr lang="en-US" u="sng" dirty="0" err="1" smtClean="0"/>
              <a:t>otros</a:t>
            </a:r>
            <a:r>
              <a:rPr lang="en-US" u="sng" dirty="0" smtClean="0"/>
              <a:t>.</a:t>
            </a:r>
          </a:p>
          <a:p>
            <a:pPr marL="109728" indent="0">
              <a:buNone/>
            </a:pPr>
            <a:endParaRPr lang="en-US" u="sng" dirty="0"/>
          </a:p>
          <a:p>
            <a:pPr marL="109728" indent="0" algn="ctr">
              <a:buNone/>
            </a:pPr>
            <a:r>
              <a:rPr lang="en-US" dirty="0" smtClean="0"/>
              <a:t>-9-</a:t>
            </a:r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30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122</TotalTime>
  <Words>287</Words>
  <Application>Microsoft Office PowerPoint</Application>
  <PresentationFormat>On-screen Show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“Lo” vs. “lo que”</vt:lpstr>
      <vt:lpstr>LO…</vt:lpstr>
      <vt:lpstr>PowerPoint Presentation</vt:lpstr>
      <vt:lpstr>LO QUE…</vt:lpstr>
      <vt:lpstr>¡Comparen!</vt:lpstr>
      <vt:lpstr>Práctica: ¿lo o lo que?</vt:lpstr>
      <vt:lpstr>PowerPoint Presentation</vt:lpstr>
    </vt:vector>
  </TitlesOfParts>
  <Company>Wethersfield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“Lo” vs. “lo que”</dc:title>
  <dc:creator>hsstaff</dc:creator>
  <cp:lastModifiedBy>WPS</cp:lastModifiedBy>
  <cp:revision>22</cp:revision>
  <dcterms:created xsi:type="dcterms:W3CDTF">2010-09-17T17:33:59Z</dcterms:created>
  <dcterms:modified xsi:type="dcterms:W3CDTF">2015-11-16T12:00:41Z</dcterms:modified>
</cp:coreProperties>
</file>