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4" r:id="rId5"/>
    <p:sldId id="265" r:id="rId6"/>
    <p:sldId id="258" r:id="rId7"/>
    <p:sldId id="259" r:id="rId8"/>
    <p:sldId id="267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2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2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4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3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0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3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7D5E-B6F9-4507-9A66-031FECE4227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F355C-1CDB-4D10-BF82-F566F139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u="sng" dirty="0" err="1"/>
              <a:t>Formación</a:t>
            </a:r>
            <a:r>
              <a:rPr lang="en-US" b="1" u="sng" dirty="0"/>
              <a:t> de </a:t>
            </a:r>
            <a:r>
              <a:rPr lang="en-US" b="1" u="sng" dirty="0" err="1"/>
              <a:t>preguntas</a:t>
            </a:r>
            <a:r>
              <a:rPr lang="en-US" dirty="0"/>
              <a:t> </a:t>
            </a:r>
            <a:r>
              <a:rPr lang="en-US" u="sng" dirty="0"/>
              <a:t>“</a:t>
            </a:r>
            <a:r>
              <a:rPr lang="en-US" u="sng" dirty="0" err="1"/>
              <a:t>sí</a:t>
            </a:r>
            <a:r>
              <a:rPr lang="en-US" u="sng" dirty="0"/>
              <a:t>/no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/>
          <a:p>
            <a:r>
              <a:rPr lang="en-US" dirty="0"/>
              <a:t>Take each statement below and turn it into questions in </a:t>
            </a:r>
            <a:r>
              <a:rPr lang="en-US" b="1" u="sng" dirty="0" smtClean="0"/>
              <a:t>3 ½</a:t>
            </a:r>
            <a:r>
              <a:rPr lang="en-US" dirty="0" smtClean="0"/>
              <a:t> ways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4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I)   </a:t>
            </a:r>
            <a:r>
              <a:rPr lang="en-US" b="1" dirty="0" err="1"/>
              <a:t>Formación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Confirmation/Verification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b="1" u="sng" dirty="0"/>
              <a:t>Take original statement. </a:t>
            </a:r>
            <a:r>
              <a:rPr lang="en-US" b="1" u="sng" dirty="0" smtClean="0"/>
              <a:t>→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Juana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pelirroja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/>
              <a:t>a) add comma and question marks and </a:t>
            </a:r>
            <a:r>
              <a:rPr lang="en-US" b="1" dirty="0" smtClean="0"/>
              <a:t>no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--“, </a:t>
            </a:r>
            <a:r>
              <a:rPr lang="en-US" b="1" dirty="0"/>
              <a:t>¿no?” 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Juana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pelirroja</a:t>
            </a:r>
            <a:r>
              <a:rPr lang="en-US" b="1" dirty="0" smtClean="0">
                <a:solidFill>
                  <a:srgbClr val="FF0000"/>
                </a:solidFill>
              </a:rPr>
              <a:t>, ¿no?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996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4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Intonation  (Tone rises)</a:t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r>
              <a:rPr lang="en-US" b="1" u="sng" dirty="0" smtClean="0"/>
              <a:t>Take original statement. →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Juana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pelirroja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/>
              <a:t>a</a:t>
            </a:r>
            <a:r>
              <a:rPr lang="en-US" b="1" dirty="0"/>
              <a:t>) </a:t>
            </a:r>
            <a:r>
              <a:rPr lang="en-US" b="1" dirty="0" smtClean="0"/>
              <a:t> simply </a:t>
            </a:r>
            <a:r>
              <a:rPr lang="en-US" b="1" dirty="0"/>
              <a:t>raise voice at end, and adding question marks 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¿</a:t>
            </a:r>
            <a:r>
              <a:rPr lang="en-US" b="1" u="sng" dirty="0">
                <a:solidFill>
                  <a:srgbClr val="FF0000"/>
                </a:solidFill>
              </a:rPr>
              <a:t>Juana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pelirroja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endParaRPr lang="en-US" b="1" dirty="0"/>
          </a:p>
        </p:txBody>
      </p:sp>
      <p:cxnSp>
        <p:nvCxnSpPr>
          <p:cNvPr id="4" name="Curved Connector 3"/>
          <p:cNvCxnSpPr/>
          <p:nvPr/>
        </p:nvCxnSpPr>
        <p:spPr>
          <a:xfrm flipV="1">
            <a:off x="5105400" y="4114800"/>
            <a:ext cx="685800" cy="418466"/>
          </a:xfrm>
          <a:prstGeom prst="curved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urved Connector 5"/>
          <p:cNvCxnSpPr/>
          <p:nvPr/>
        </p:nvCxnSpPr>
        <p:spPr>
          <a:xfrm flipV="1">
            <a:off x="7086600" y="666433"/>
            <a:ext cx="685800" cy="418466"/>
          </a:xfrm>
          <a:prstGeom prst="curved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40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Inversion  (Inverting)  (Switching)</a:t>
            </a:r>
            <a:r>
              <a:rPr lang="en-US" sz="800" b="1" dirty="0" smtClean="0"/>
              <a:t/>
            </a:r>
            <a:br>
              <a:rPr lang="en-US" sz="800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chemeClr val="bg1"/>
          </a:solidFill>
        </p:spPr>
        <p:txBody>
          <a:bodyPr/>
          <a:lstStyle/>
          <a:p>
            <a:r>
              <a:rPr lang="en-US" b="1" u="sng" dirty="0" smtClean="0"/>
              <a:t>Take original statement. →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Juana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pelirroja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/>
              <a:t>c)  place </a:t>
            </a:r>
            <a:r>
              <a:rPr lang="en-US" b="1" dirty="0"/>
              <a:t>subject after verb  </a:t>
            </a:r>
            <a:r>
              <a:rPr lang="en-US" sz="4000" b="1" u="sng" dirty="0">
                <a:solidFill>
                  <a:srgbClr val="00B0F0"/>
                </a:solidFill>
              </a:rPr>
              <a:t>OR</a:t>
            </a:r>
            <a:r>
              <a:rPr lang="en-US" b="1" dirty="0"/>
              <a:t> at end of sentence. 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¿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pelirroja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Juana</a:t>
            </a:r>
            <a:r>
              <a:rPr lang="en-US" b="1" dirty="0" smtClean="0">
                <a:solidFill>
                  <a:srgbClr val="FF0000"/>
                </a:solidFill>
              </a:rPr>
              <a:t>?    </a:t>
            </a:r>
            <a:r>
              <a:rPr lang="en-US" b="1" u="sng" dirty="0" smtClean="0">
                <a:solidFill>
                  <a:srgbClr val="00B0F0"/>
                </a:solidFill>
              </a:rPr>
              <a:t> OR</a:t>
            </a:r>
            <a:r>
              <a:rPr lang="en-US" b="1" dirty="0" smtClean="0"/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¿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Juana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pelirroja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3554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  <a:solidFill>
            <a:srgbClr val="FFFF00"/>
          </a:solidFill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Juana </a:t>
            </a:r>
            <a:r>
              <a:rPr lang="en-US" b="1" u="sng" dirty="0" err="1">
                <a:solidFill>
                  <a:srgbClr val="FF0000"/>
                </a:solidFill>
              </a:rPr>
              <a:t>es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muy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pelirroja</a:t>
            </a:r>
            <a:r>
              <a:rPr lang="en-US" b="1" u="sng" dirty="0">
                <a:solidFill>
                  <a:srgbClr val="FF0000"/>
                </a:solidFill>
              </a:rPr>
              <a:t>.</a:t>
            </a:r>
            <a:endParaRPr lang="en-US" b="1" u="sng" dirty="0" smtClean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1.     </a:t>
            </a:r>
            <a:r>
              <a:rPr lang="en-US" b="1" u="sng" dirty="0" smtClean="0">
                <a:solidFill>
                  <a:srgbClr val="FF0000"/>
                </a:solidFill>
              </a:rPr>
              <a:t>Juana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pelirroja</a:t>
            </a:r>
            <a:r>
              <a:rPr lang="en-US" b="1" dirty="0">
                <a:solidFill>
                  <a:srgbClr val="FF0000"/>
                </a:solidFill>
              </a:rPr>
              <a:t>, ¿no</a:t>
            </a:r>
            <a:r>
              <a:rPr lang="en-US" b="1" dirty="0" smtClean="0">
                <a:solidFill>
                  <a:srgbClr val="FF0000"/>
                </a:solidFill>
              </a:rPr>
              <a:t>? </a:t>
            </a:r>
            <a:r>
              <a:rPr lang="en-US" sz="2400" b="1" i="1" dirty="0" smtClean="0">
                <a:solidFill>
                  <a:srgbClr val="FF0000"/>
                </a:solidFill>
              </a:rPr>
              <a:t>(Confirmation)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2.    ¿</a:t>
            </a:r>
            <a:r>
              <a:rPr lang="en-US" b="1" u="sng" dirty="0" smtClean="0">
                <a:solidFill>
                  <a:srgbClr val="FF0000"/>
                </a:solidFill>
              </a:rPr>
              <a:t>Juana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pelirroja</a:t>
            </a:r>
            <a:r>
              <a:rPr lang="en-US" b="1" dirty="0" smtClean="0">
                <a:solidFill>
                  <a:srgbClr val="FF0000"/>
                </a:solidFill>
              </a:rPr>
              <a:t>? </a:t>
            </a:r>
            <a:r>
              <a:rPr lang="en-US" sz="2400" b="1" i="1" dirty="0" smtClean="0">
                <a:solidFill>
                  <a:srgbClr val="FF0000"/>
                </a:solidFill>
              </a:rPr>
              <a:t>(Intonation)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3.    ¿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pelirroja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Juana</a:t>
            </a:r>
            <a:r>
              <a:rPr lang="en-US" b="1" dirty="0" smtClean="0">
                <a:solidFill>
                  <a:srgbClr val="FF0000"/>
                </a:solidFill>
              </a:rPr>
              <a:t>?  </a:t>
            </a:r>
            <a:r>
              <a:rPr lang="en-US" sz="2400" b="1" i="1" dirty="0" smtClean="0">
                <a:solidFill>
                  <a:srgbClr val="FF0000"/>
                </a:solidFill>
              </a:rPr>
              <a:t>(Inversion: subj end)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3 ½ ¿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Juana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pelirroja</a:t>
            </a:r>
            <a:r>
              <a:rPr lang="en-US" b="1" dirty="0" smtClean="0">
                <a:solidFill>
                  <a:srgbClr val="FF0000"/>
                </a:solidFill>
              </a:rPr>
              <a:t>? </a:t>
            </a:r>
            <a:r>
              <a:rPr lang="en-US" sz="2400" b="1" i="1" dirty="0" smtClean="0">
                <a:solidFill>
                  <a:srgbClr val="FF0000"/>
                </a:solidFill>
              </a:rPr>
              <a:t>(Inversion: after verb)</a:t>
            </a:r>
            <a:endParaRPr lang="en-US" sz="2400" b="1" i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8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lvl="0"/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u="sng" dirty="0" err="1">
                <a:solidFill>
                  <a:srgbClr val="7030A0"/>
                </a:solidFill>
              </a:rPr>
              <a:t>Nosotras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somos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bastante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trabajadoras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pPr lvl="0"/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u="sng" dirty="0" err="1">
                <a:solidFill>
                  <a:srgbClr val="7030A0"/>
                </a:solidFill>
              </a:rPr>
              <a:t>Nosotras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somos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bastante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trabajadoras</a:t>
            </a:r>
            <a:r>
              <a:rPr lang="en-US" b="1" dirty="0">
                <a:solidFill>
                  <a:srgbClr val="7030A0"/>
                </a:solidFill>
              </a:rPr>
              <a:t>, ¿no?</a:t>
            </a:r>
          </a:p>
          <a:p>
            <a:pPr lvl="0"/>
            <a:r>
              <a:rPr lang="en-US" b="1" dirty="0">
                <a:solidFill>
                  <a:srgbClr val="7030A0"/>
                </a:solidFill>
              </a:rPr>
              <a:t>¿</a:t>
            </a:r>
            <a:r>
              <a:rPr lang="en-US" b="1" u="sng" dirty="0" err="1">
                <a:solidFill>
                  <a:srgbClr val="7030A0"/>
                </a:solidFill>
              </a:rPr>
              <a:t>Nosotras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somos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bastante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trabajadoras</a:t>
            </a:r>
            <a:r>
              <a:rPr lang="en-US" b="1" dirty="0">
                <a:solidFill>
                  <a:srgbClr val="7030A0"/>
                </a:solidFill>
              </a:rPr>
              <a:t>?</a:t>
            </a:r>
          </a:p>
          <a:p>
            <a:pPr lvl="0"/>
            <a:r>
              <a:rPr lang="en-US" b="1" dirty="0">
                <a:solidFill>
                  <a:srgbClr val="7030A0"/>
                </a:solidFill>
              </a:rPr>
              <a:t>¿</a:t>
            </a:r>
            <a:r>
              <a:rPr lang="en-US" b="1" dirty="0" err="1">
                <a:solidFill>
                  <a:srgbClr val="7030A0"/>
                </a:solidFill>
              </a:rPr>
              <a:t>Somos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bastante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trabajadoras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u="sng" dirty="0" err="1">
                <a:solidFill>
                  <a:srgbClr val="7030A0"/>
                </a:solidFill>
              </a:rPr>
              <a:t>nosotras</a:t>
            </a:r>
            <a:r>
              <a:rPr lang="en-US" b="1" dirty="0">
                <a:solidFill>
                  <a:srgbClr val="7030A0"/>
                </a:solidFill>
              </a:rPr>
              <a:t>?</a:t>
            </a:r>
          </a:p>
          <a:p>
            <a:r>
              <a:rPr lang="en-US" b="1" dirty="0">
                <a:solidFill>
                  <a:srgbClr val="7030A0"/>
                </a:solidFill>
              </a:rPr>
              <a:t>c½. ¿</a:t>
            </a:r>
            <a:r>
              <a:rPr lang="en-US" b="1" dirty="0" err="1">
                <a:solidFill>
                  <a:srgbClr val="7030A0"/>
                </a:solidFill>
              </a:rPr>
              <a:t>Somos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u="sng" dirty="0" err="1">
                <a:solidFill>
                  <a:srgbClr val="7030A0"/>
                </a:solidFill>
              </a:rPr>
              <a:t>nosotras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bastante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trabajadoras</a:t>
            </a:r>
            <a:r>
              <a:rPr lang="en-US" b="1" dirty="0">
                <a:solidFill>
                  <a:srgbClr val="7030A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64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  <a:solidFill>
            <a:srgbClr val="FFC000"/>
          </a:solidFill>
        </p:spPr>
        <p:txBody>
          <a:bodyPr/>
          <a:lstStyle/>
          <a:p>
            <a:pPr lvl="0"/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Uds</a:t>
            </a:r>
            <a:r>
              <a:rPr lang="en-US" b="1" dirty="0">
                <a:solidFill>
                  <a:srgbClr val="0070C0"/>
                </a:solidFill>
              </a:rPr>
              <a:t>. son </a:t>
            </a:r>
            <a:r>
              <a:rPr lang="en-US" b="1" dirty="0" err="1">
                <a:solidFill>
                  <a:srgbClr val="0070C0"/>
                </a:solidFill>
              </a:rPr>
              <a:t>intelectuales</a:t>
            </a:r>
            <a:r>
              <a:rPr lang="en-US" b="1" dirty="0">
                <a:solidFill>
                  <a:srgbClr val="0070C0"/>
                </a:solidFill>
              </a:rPr>
              <a:t> y </a:t>
            </a:r>
            <a:r>
              <a:rPr lang="en-US" b="1" dirty="0" err="1">
                <a:solidFill>
                  <a:srgbClr val="0070C0"/>
                </a:solidFill>
              </a:rPr>
              <a:t>españolas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lvl="0"/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n-US" b="1" u="sng" dirty="0" err="1">
                <a:solidFill>
                  <a:srgbClr val="0070C0"/>
                </a:solidFill>
              </a:rPr>
              <a:t>Uds</a:t>
            </a:r>
            <a:r>
              <a:rPr lang="en-US" b="1" u="sng" dirty="0">
                <a:solidFill>
                  <a:srgbClr val="0070C0"/>
                </a:solidFill>
              </a:rPr>
              <a:t>.</a:t>
            </a:r>
            <a:r>
              <a:rPr lang="en-US" b="1" dirty="0">
                <a:solidFill>
                  <a:srgbClr val="0070C0"/>
                </a:solidFill>
              </a:rPr>
              <a:t> son </a:t>
            </a:r>
            <a:r>
              <a:rPr lang="en-US" b="1" dirty="0" err="1">
                <a:solidFill>
                  <a:srgbClr val="0070C0"/>
                </a:solidFill>
              </a:rPr>
              <a:t>intelectuales</a:t>
            </a:r>
            <a:r>
              <a:rPr lang="en-US" b="1" dirty="0">
                <a:solidFill>
                  <a:srgbClr val="0070C0"/>
                </a:solidFill>
              </a:rPr>
              <a:t> y </a:t>
            </a:r>
            <a:r>
              <a:rPr lang="en-US" b="1" dirty="0" err="1">
                <a:solidFill>
                  <a:srgbClr val="0070C0"/>
                </a:solidFill>
              </a:rPr>
              <a:t>españolas</a:t>
            </a:r>
            <a:r>
              <a:rPr lang="en-US" b="1" dirty="0">
                <a:solidFill>
                  <a:srgbClr val="0070C0"/>
                </a:solidFill>
              </a:rPr>
              <a:t>, ¿no?</a:t>
            </a: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¿</a:t>
            </a:r>
            <a:r>
              <a:rPr lang="en-US" b="1" u="sng" dirty="0" err="1">
                <a:solidFill>
                  <a:srgbClr val="0070C0"/>
                </a:solidFill>
              </a:rPr>
              <a:t>Uds</a:t>
            </a:r>
            <a:r>
              <a:rPr lang="en-US" b="1" u="sng" dirty="0">
                <a:solidFill>
                  <a:srgbClr val="0070C0"/>
                </a:solidFill>
              </a:rPr>
              <a:t>.</a:t>
            </a:r>
            <a:r>
              <a:rPr lang="en-US" b="1" dirty="0">
                <a:solidFill>
                  <a:srgbClr val="0070C0"/>
                </a:solidFill>
              </a:rPr>
              <a:t> son </a:t>
            </a:r>
            <a:r>
              <a:rPr lang="en-US" b="1" dirty="0" err="1">
                <a:solidFill>
                  <a:srgbClr val="0070C0"/>
                </a:solidFill>
              </a:rPr>
              <a:t>intelectuales</a:t>
            </a:r>
            <a:r>
              <a:rPr lang="en-US" b="1" dirty="0">
                <a:solidFill>
                  <a:srgbClr val="0070C0"/>
                </a:solidFill>
              </a:rPr>
              <a:t> y </a:t>
            </a:r>
            <a:r>
              <a:rPr lang="en-US" b="1" dirty="0" err="1">
                <a:solidFill>
                  <a:srgbClr val="0070C0"/>
                </a:solidFill>
              </a:rPr>
              <a:t>españolas</a:t>
            </a:r>
            <a:r>
              <a:rPr lang="en-US" b="1" dirty="0">
                <a:solidFill>
                  <a:srgbClr val="0070C0"/>
                </a:solidFill>
              </a:rPr>
              <a:t>?</a:t>
            </a: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¿Son </a:t>
            </a:r>
            <a:r>
              <a:rPr lang="en-US" b="1" dirty="0" err="1">
                <a:solidFill>
                  <a:srgbClr val="0070C0"/>
                </a:solidFill>
              </a:rPr>
              <a:t>intelectuales</a:t>
            </a:r>
            <a:r>
              <a:rPr lang="en-US" b="1" dirty="0">
                <a:solidFill>
                  <a:srgbClr val="0070C0"/>
                </a:solidFill>
              </a:rPr>
              <a:t> y </a:t>
            </a:r>
            <a:r>
              <a:rPr lang="en-US" b="1" dirty="0" err="1">
                <a:solidFill>
                  <a:srgbClr val="0070C0"/>
                </a:solidFill>
              </a:rPr>
              <a:t>españolas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Uds</a:t>
            </a:r>
            <a:r>
              <a:rPr lang="en-US" b="1" u="sng" dirty="0">
                <a:solidFill>
                  <a:srgbClr val="0070C0"/>
                </a:solidFill>
              </a:rPr>
              <a:t>.</a:t>
            </a:r>
            <a:r>
              <a:rPr lang="en-US" b="1" dirty="0">
                <a:solidFill>
                  <a:srgbClr val="0070C0"/>
                </a:solidFill>
              </a:rPr>
              <a:t>?</a:t>
            </a:r>
          </a:p>
          <a:p>
            <a:r>
              <a:rPr lang="en-US" b="1" dirty="0">
                <a:solidFill>
                  <a:srgbClr val="0070C0"/>
                </a:solidFill>
              </a:rPr>
              <a:t>c½.  ¿Son </a:t>
            </a:r>
            <a:r>
              <a:rPr lang="en-US" b="1" u="sng" dirty="0" err="1">
                <a:solidFill>
                  <a:srgbClr val="0070C0"/>
                </a:solidFill>
              </a:rPr>
              <a:t>Uds</a:t>
            </a:r>
            <a:r>
              <a:rPr lang="en-US" b="1" u="sng" dirty="0">
                <a:solidFill>
                  <a:srgbClr val="0070C0"/>
                </a:solidFill>
              </a:rPr>
              <a:t>.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intelectuales</a:t>
            </a:r>
            <a:r>
              <a:rPr lang="en-US" b="1" dirty="0">
                <a:solidFill>
                  <a:srgbClr val="0070C0"/>
                </a:solidFill>
              </a:rPr>
              <a:t> y </a:t>
            </a:r>
            <a:r>
              <a:rPr lang="en-US" b="1" dirty="0" err="1">
                <a:solidFill>
                  <a:srgbClr val="0070C0"/>
                </a:solidFill>
              </a:rPr>
              <a:t>españolas</a:t>
            </a:r>
            <a:r>
              <a:rPr lang="en-US" b="1" dirty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a yes/no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Answer yes/no question with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yes/no!!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</a:rPr>
              <a:t>Sí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, …   (Yes…)</a:t>
            </a:r>
          </a:p>
          <a:p>
            <a:pPr lvl="0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No, no…    (No, not/don’t/etc.)</a:t>
            </a:r>
          </a:p>
          <a:p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Formación de preguntas “sí/no</vt:lpstr>
      <vt:lpstr>I)   Formación</vt:lpstr>
      <vt:lpstr> Confirmation/Verification  </vt:lpstr>
      <vt:lpstr>Intonation  (Tone rises)  </vt:lpstr>
      <vt:lpstr>  Inversion  (Inverting)  (Switching)    </vt:lpstr>
      <vt:lpstr>PowerPoint Presentation</vt:lpstr>
      <vt:lpstr>Check your learning</vt:lpstr>
      <vt:lpstr>PowerPoint Presentation</vt:lpstr>
      <vt:lpstr>Answering a yes/no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de preguntas “sí/no</dc:title>
  <dc:creator>WPS</dc:creator>
  <cp:lastModifiedBy>WPS</cp:lastModifiedBy>
  <cp:revision>10</cp:revision>
  <dcterms:created xsi:type="dcterms:W3CDTF">2015-12-23T17:51:54Z</dcterms:created>
  <dcterms:modified xsi:type="dcterms:W3CDTF">2015-12-23T18:30:03Z</dcterms:modified>
</cp:coreProperties>
</file>