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9BDAA-3FC5-4741-B29B-E0CE81F5E17A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E7FF-E082-8B41-B95F-739290211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202"/>
            <a:ext cx="7959242" cy="2294449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/>
              <a:t>Auditory Practice  #1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-Write the letter of who you think did the action of the following questions.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68469"/>
              </p:ext>
            </p:extLst>
          </p:nvPr>
        </p:nvGraphicFramePr>
        <p:xfrm>
          <a:off x="1057656" y="2405851"/>
          <a:ext cx="723991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957"/>
                <a:gridCol w="3619957"/>
              </a:tblGrid>
              <a:tr h="10618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a. I did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d. we did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</a:tr>
              <a:tr h="10618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b. you did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e. y’all did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</a:tr>
              <a:tr h="10618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c. </a:t>
                      </a:r>
                      <a:r>
                        <a:rPr lang="en-US" sz="3600" b="1" dirty="0" err="1" smtClean="0">
                          <a:solidFill>
                            <a:srgbClr val="000000"/>
                          </a:solidFill>
                        </a:rPr>
                        <a:t>Ud</a:t>
                      </a: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./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     he/she does it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f. </a:t>
                      </a:r>
                      <a:r>
                        <a:rPr lang="en-US" sz="3600" b="1" dirty="0" err="1" smtClean="0">
                          <a:solidFill>
                            <a:srgbClr val="000000"/>
                          </a:solidFill>
                        </a:rPr>
                        <a:t>Uds</a:t>
                      </a: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.  Or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   they do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2930"/>
            <a:ext cx="8388298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19"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Por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qué</a:t>
            </a:r>
            <a:r>
              <a:rPr lang="en-US" dirty="0" smtClean="0">
                <a:solidFill>
                  <a:srgbClr val="000000"/>
                </a:solidFill>
              </a:rPr>
              <a:t> no </a:t>
            </a:r>
            <a:r>
              <a:rPr lang="en-US" dirty="0" err="1" smtClean="0">
                <a:solidFill>
                  <a:srgbClr val="000000"/>
                </a:solidFill>
              </a:rPr>
              <a:t>escucho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mis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profesores</a:t>
            </a:r>
            <a:r>
              <a:rPr lang="en-US" dirty="0" smtClean="0">
                <a:solidFill>
                  <a:srgbClr val="000000"/>
                </a:solidFill>
              </a:rPr>
              <a:t>?   			a, pres</a:t>
            </a:r>
          </a:p>
          <a:p>
            <a:pPr marL="514350" lvl="0" indent="-514350">
              <a:buFont typeface="+mj-lt"/>
              <a:buAutoNum type="arabicPeriod" startAt="19"/>
              <a:defRPr/>
            </a:pPr>
            <a:r>
              <a:rPr lang="en-US" dirty="0" smtClean="0">
                <a:solidFill>
                  <a:srgbClr val="000000"/>
                </a:solidFill>
              </a:rPr>
              <a:t>¿</a:t>
            </a:r>
            <a:r>
              <a:rPr lang="en-US" dirty="0" err="1" smtClean="0">
                <a:solidFill>
                  <a:srgbClr val="000000"/>
                </a:solidFill>
              </a:rPr>
              <a:t>Por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qué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Uds</a:t>
            </a:r>
            <a:r>
              <a:rPr lang="en-US" dirty="0" smtClean="0">
                <a:solidFill>
                  <a:srgbClr val="000000"/>
                </a:solidFill>
              </a:rPr>
              <a:t>. no </a:t>
            </a:r>
            <a:r>
              <a:rPr lang="en-US" dirty="0" err="1" smtClean="0">
                <a:solidFill>
                  <a:srgbClr val="000000"/>
                </a:solidFill>
              </a:rPr>
              <a:t>regatean</a:t>
            </a:r>
            <a:r>
              <a:rPr lang="en-US" dirty="0" smtClean="0">
                <a:solidFill>
                  <a:srgbClr val="000000"/>
                </a:solidFill>
              </a:rPr>
              <a:t> en el </a:t>
            </a:r>
            <a:r>
              <a:rPr lang="en-US" dirty="0" err="1" smtClean="0">
                <a:solidFill>
                  <a:srgbClr val="000000"/>
                </a:solidFill>
              </a:rPr>
              <a:t>mercado</a:t>
            </a:r>
            <a:r>
              <a:rPr lang="en-US" dirty="0" smtClean="0">
                <a:solidFill>
                  <a:srgbClr val="000000"/>
                </a:solidFill>
              </a:rPr>
              <a:t>?		</a:t>
            </a:r>
            <a:r>
              <a:rPr lang="en-US" dirty="0" err="1" smtClean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, pres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3551" y="298811"/>
            <a:ext cx="8538314" cy="6072285"/>
          </a:xfrm>
        </p:spPr>
        <p:txBody>
          <a:bodyPr>
            <a:normAutofit/>
          </a:bodyPr>
          <a:lstStyle/>
          <a:p>
            <a:pPr marL="742950" lvl="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trabajó</a:t>
            </a:r>
            <a:r>
              <a:rPr lang="en-US" sz="3600" dirty="0">
                <a:solidFill>
                  <a:srgbClr val="000000"/>
                </a:solidFill>
              </a:rPr>
              <a:t> at McDonalds</a:t>
            </a:r>
            <a:r>
              <a:rPr lang="en-US" sz="3600" dirty="0" smtClean="0">
                <a:solidFill>
                  <a:srgbClr val="000000"/>
                </a:solidFill>
              </a:rPr>
              <a:t>?		</a:t>
            </a:r>
            <a:r>
              <a:rPr lang="en-US" sz="3600" dirty="0" err="1" smtClean="0">
                <a:solidFill>
                  <a:srgbClr val="000000"/>
                </a:solidFill>
              </a:rPr>
              <a:t>c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742950" lvl="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patinamos</a:t>
            </a:r>
            <a:r>
              <a:rPr lang="en-US" sz="3600" dirty="0">
                <a:solidFill>
                  <a:srgbClr val="000000"/>
                </a:solidFill>
              </a:rPr>
              <a:t> en el </a:t>
            </a:r>
            <a:r>
              <a:rPr lang="en-US" sz="3600" dirty="0" err="1">
                <a:solidFill>
                  <a:srgbClr val="000000"/>
                </a:solidFill>
              </a:rPr>
              <a:t>parque</a:t>
            </a:r>
            <a:r>
              <a:rPr lang="en-US" sz="3600" dirty="0" smtClean="0">
                <a:solidFill>
                  <a:srgbClr val="000000"/>
                </a:solidFill>
              </a:rPr>
              <a:t>?	 </a:t>
            </a:r>
            <a:r>
              <a:rPr lang="en-US" sz="3600" dirty="0" err="1" smtClean="0">
                <a:solidFill>
                  <a:srgbClr val="000000"/>
                </a:solidFill>
              </a:rPr>
              <a:t>d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742950" lvl="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bailasteis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en el </a:t>
            </a:r>
            <a:r>
              <a:rPr lang="en-US" sz="3600" dirty="0">
                <a:solidFill>
                  <a:srgbClr val="000000"/>
                </a:solidFill>
              </a:rPr>
              <a:t>prom</a:t>
            </a:r>
            <a:r>
              <a:rPr lang="en-US" sz="3600" dirty="0" smtClean="0">
                <a:solidFill>
                  <a:srgbClr val="000000"/>
                </a:solidFill>
              </a:rPr>
              <a:t>?    </a:t>
            </a:r>
            <a:r>
              <a:rPr lang="en-US" sz="3600" dirty="0" err="1" smtClean="0">
                <a:solidFill>
                  <a:srgbClr val="000000"/>
                </a:solidFill>
              </a:rPr>
              <a:t>e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742950" lvl="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dibujaron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con </a:t>
            </a:r>
            <a:r>
              <a:rPr lang="en-US" sz="3600" dirty="0" err="1" smtClean="0">
                <a:solidFill>
                  <a:srgbClr val="000000"/>
                </a:solidFill>
              </a:rPr>
              <a:t>colores</a:t>
            </a:r>
            <a:r>
              <a:rPr lang="en-US" sz="3600" dirty="0" smtClean="0">
                <a:solidFill>
                  <a:srgbClr val="000000"/>
                </a:solidFill>
              </a:rPr>
              <a:t>?    </a:t>
            </a:r>
            <a:r>
              <a:rPr lang="en-US" sz="3600" dirty="0" err="1" smtClean="0">
                <a:solidFill>
                  <a:srgbClr val="000000"/>
                </a:solidFill>
              </a:rPr>
              <a:t>f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742950" lvl="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actuaste</a:t>
            </a:r>
            <a:r>
              <a:rPr lang="en-US" sz="3600" dirty="0">
                <a:solidFill>
                  <a:srgbClr val="000000"/>
                </a:solidFill>
              </a:rPr>
              <a:t> en el </a:t>
            </a:r>
            <a:r>
              <a:rPr lang="en-US" sz="3600" dirty="0" err="1">
                <a:solidFill>
                  <a:srgbClr val="000000"/>
                </a:solidFill>
              </a:rPr>
              <a:t>programa</a:t>
            </a:r>
            <a:r>
              <a:rPr lang="en-US" sz="3600" dirty="0" smtClean="0">
                <a:solidFill>
                  <a:srgbClr val="000000"/>
                </a:solidFill>
              </a:rPr>
              <a:t>?  </a:t>
            </a:r>
            <a:r>
              <a:rPr lang="en-US" sz="3600" dirty="0" err="1" smtClean="0">
                <a:solidFill>
                  <a:srgbClr val="000000"/>
                </a:solidFill>
              </a:rPr>
              <a:t>b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742950" lvl="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canté</a:t>
            </a:r>
            <a:r>
              <a:rPr lang="en-US" sz="3600" dirty="0">
                <a:solidFill>
                  <a:srgbClr val="000000"/>
                </a:solidFill>
              </a:rPr>
              <a:t> en el musical</a:t>
            </a:r>
            <a:r>
              <a:rPr lang="en-US" sz="3600" dirty="0" smtClean="0">
                <a:solidFill>
                  <a:srgbClr val="000000"/>
                </a:solidFill>
              </a:rPr>
              <a:t>?   a</a:t>
            </a:r>
          </a:p>
          <a:p>
            <a:pPr marL="742950" indent="-742950" algn="l">
              <a:buFont typeface="+mj-lt"/>
              <a:buAutoNum type="arabicPeriod"/>
            </a:pPr>
            <a:endParaRPr 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1533" y="298812"/>
            <a:ext cx="8431584" cy="5339988"/>
          </a:xfrm>
        </p:spPr>
        <p:txBody>
          <a:bodyPr>
            <a:normAutofit/>
          </a:bodyPr>
          <a:lstStyle/>
          <a:p>
            <a:pPr marL="514350" lvl="0" indent="-514350" algn="l"/>
            <a:r>
              <a:rPr lang="en-US" dirty="0" smtClean="0">
                <a:solidFill>
                  <a:srgbClr val="000000"/>
                </a:solidFill>
              </a:rPr>
              <a:t>7.  ¿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Uds</a:t>
            </a:r>
            <a:r>
              <a:rPr lang="en-US" dirty="0">
                <a:solidFill>
                  <a:srgbClr val="000000"/>
                </a:solidFill>
              </a:rPr>
              <a:t>, no </a:t>
            </a:r>
            <a:r>
              <a:rPr lang="en-US" dirty="0" err="1">
                <a:solidFill>
                  <a:srgbClr val="000000"/>
                </a:solidFill>
              </a:rPr>
              <a:t>escucharon</a:t>
            </a:r>
            <a:r>
              <a:rPr lang="en-US" dirty="0">
                <a:solidFill>
                  <a:srgbClr val="000000"/>
                </a:solidFill>
              </a:rPr>
              <a:t> mi </a:t>
            </a:r>
            <a:r>
              <a:rPr lang="en-US" dirty="0" err="1">
                <a:solidFill>
                  <a:srgbClr val="000000"/>
                </a:solidFill>
              </a:rPr>
              <a:t>música</a:t>
            </a:r>
            <a:r>
              <a:rPr lang="en-US" dirty="0" smtClean="0">
                <a:solidFill>
                  <a:srgbClr val="000000"/>
                </a:solidFill>
              </a:rPr>
              <a:t>?   </a:t>
            </a:r>
            <a:r>
              <a:rPr lang="en-US" dirty="0" err="1" smtClean="0">
                <a:solidFill>
                  <a:srgbClr val="000000"/>
                </a:solidFill>
              </a:rPr>
              <a:t>f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lvl="0" indent="-514350" algn="l"/>
            <a:r>
              <a:rPr lang="en-US" dirty="0" smtClean="0">
                <a:solidFill>
                  <a:srgbClr val="000000"/>
                </a:solidFill>
              </a:rPr>
              <a:t>8.   ¿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montamos</a:t>
            </a:r>
            <a:r>
              <a:rPr lang="en-US" dirty="0">
                <a:solidFill>
                  <a:srgbClr val="000000"/>
                </a:solidFill>
              </a:rPr>
              <a:t> en </a:t>
            </a:r>
            <a:r>
              <a:rPr lang="en-US" dirty="0" err="1">
                <a:solidFill>
                  <a:srgbClr val="000000"/>
                </a:solidFill>
              </a:rPr>
              <a:t>bicicleta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smtClean="0">
                <a:solidFill>
                  <a:srgbClr val="000000"/>
                </a:solidFill>
              </a:rPr>
              <a:t>en     </a:t>
            </a:r>
            <a:r>
              <a:rPr lang="en-US" dirty="0" err="1">
                <a:solidFill>
                  <a:srgbClr val="000000"/>
                </a:solidFill>
              </a:rPr>
              <a:t>caballo</a:t>
            </a:r>
            <a:r>
              <a:rPr lang="en-US" dirty="0" smtClean="0">
                <a:solidFill>
                  <a:srgbClr val="000000"/>
                </a:solidFill>
              </a:rPr>
              <a:t>?                                                              </a:t>
            </a:r>
            <a:r>
              <a:rPr lang="en-US" dirty="0" err="1" smtClean="0">
                <a:solidFill>
                  <a:srgbClr val="000000"/>
                </a:solidFill>
              </a:rPr>
              <a:t>d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lvl="0" indent="-514350" algn="l"/>
            <a:r>
              <a:rPr lang="en-US" dirty="0" smtClean="0">
                <a:solidFill>
                  <a:srgbClr val="000000"/>
                </a:solidFill>
              </a:rPr>
              <a:t>9.  ¿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pintó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ese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cuadro</a:t>
            </a:r>
            <a:r>
              <a:rPr lang="en-US" dirty="0" smtClean="0">
                <a:solidFill>
                  <a:srgbClr val="000000"/>
                </a:solidFill>
              </a:rPr>
              <a:t>?		</a:t>
            </a:r>
            <a:r>
              <a:rPr lang="en-US" dirty="0" err="1" smtClean="0">
                <a:solidFill>
                  <a:srgbClr val="000000"/>
                </a:solidFill>
              </a:rPr>
              <a:t>c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lvl="0" indent="-514350" algn="l"/>
            <a:r>
              <a:rPr lang="en-US" dirty="0" smtClean="0">
                <a:solidFill>
                  <a:srgbClr val="000000"/>
                </a:solidFill>
              </a:rPr>
              <a:t>10. ¿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cocinaste</a:t>
            </a:r>
            <a:r>
              <a:rPr lang="en-US" dirty="0">
                <a:solidFill>
                  <a:srgbClr val="000000"/>
                </a:solidFill>
              </a:rPr>
              <a:t> papas </a:t>
            </a:r>
            <a:r>
              <a:rPr lang="en-US" dirty="0" err="1">
                <a:solidFill>
                  <a:srgbClr val="000000"/>
                </a:solidFill>
              </a:rPr>
              <a:t>fritas</a:t>
            </a:r>
            <a:r>
              <a:rPr lang="en-US" dirty="0" smtClean="0">
                <a:solidFill>
                  <a:srgbClr val="000000"/>
                </a:solidFill>
              </a:rPr>
              <a:t>?	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lvl="0" indent="-514350" algn="l"/>
            <a:r>
              <a:rPr lang="en-US" dirty="0" smtClean="0">
                <a:solidFill>
                  <a:srgbClr val="000000"/>
                </a:solidFill>
              </a:rPr>
              <a:t>11. ¿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preparasteis</a:t>
            </a:r>
            <a:r>
              <a:rPr lang="en-US" dirty="0">
                <a:solidFill>
                  <a:srgbClr val="000000"/>
                </a:solidFill>
              </a:rPr>
              <a:t> la comida</a:t>
            </a:r>
            <a:r>
              <a:rPr lang="en-US" dirty="0" smtClean="0">
                <a:solidFill>
                  <a:srgbClr val="000000"/>
                </a:solidFill>
              </a:rPr>
              <a:t>?	</a:t>
            </a:r>
            <a:r>
              <a:rPr lang="en-US" dirty="0" err="1" smtClean="0">
                <a:solidFill>
                  <a:srgbClr val="000000"/>
                </a:solidFill>
              </a:rPr>
              <a:t>e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lvl="0" indent="-514350" algn="l"/>
            <a:r>
              <a:rPr lang="en-US" dirty="0" smtClean="0">
                <a:solidFill>
                  <a:srgbClr val="000000"/>
                </a:solidFill>
              </a:rPr>
              <a:t>12. ¿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gustó</a:t>
            </a:r>
            <a:r>
              <a:rPr lang="en-US" dirty="0">
                <a:solidFill>
                  <a:srgbClr val="000000"/>
                </a:solidFill>
              </a:rPr>
              <a:t> comer el </a:t>
            </a:r>
            <a:r>
              <a:rPr lang="en-US" dirty="0" err="1">
                <a:solidFill>
                  <a:srgbClr val="000000"/>
                </a:solidFill>
              </a:rPr>
              <a:t>helado</a:t>
            </a:r>
            <a:r>
              <a:rPr lang="en-US" dirty="0" smtClean="0">
                <a:solidFill>
                  <a:srgbClr val="000000"/>
                </a:solidFill>
              </a:rPr>
              <a:t>?  </a:t>
            </a:r>
            <a:r>
              <a:rPr lang="en-US" dirty="0" err="1" smtClean="0">
                <a:solidFill>
                  <a:srgbClr val="000000"/>
                </a:solidFill>
              </a:rPr>
              <a:t>c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6822" y="277468"/>
            <a:ext cx="8442258" cy="5361332"/>
          </a:xfrm>
        </p:spPr>
        <p:txBody>
          <a:bodyPr>
            <a:normAutofit/>
          </a:bodyPr>
          <a:lstStyle/>
          <a:p>
            <a:pPr lvl="0" algn="l"/>
            <a:r>
              <a:rPr lang="en-US" dirty="0" smtClean="0">
                <a:solidFill>
                  <a:srgbClr val="000000"/>
                </a:solidFill>
              </a:rPr>
              <a:t>13. ¿</a:t>
            </a:r>
            <a:r>
              <a:rPr lang="en-US" dirty="0" err="1" smtClean="0">
                <a:solidFill>
                  <a:srgbClr val="000000"/>
                </a:solidFill>
              </a:rPr>
              <a:t>Por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regateé</a:t>
            </a:r>
            <a:r>
              <a:rPr lang="en-US" dirty="0">
                <a:solidFill>
                  <a:srgbClr val="000000"/>
                </a:solidFill>
              </a:rPr>
              <a:t> en el </a:t>
            </a:r>
            <a:r>
              <a:rPr lang="en-US" dirty="0" err="1">
                <a:solidFill>
                  <a:srgbClr val="000000"/>
                </a:solidFill>
              </a:rPr>
              <a:t>mercado</a:t>
            </a:r>
            <a:r>
              <a:rPr lang="en-US" dirty="0" smtClean="0">
                <a:solidFill>
                  <a:srgbClr val="000000"/>
                </a:solidFill>
              </a:rPr>
              <a:t>?   a</a:t>
            </a:r>
          </a:p>
          <a:p>
            <a:pPr lvl="0" algn="l"/>
            <a:r>
              <a:rPr lang="en-US" dirty="0" smtClean="0">
                <a:solidFill>
                  <a:srgbClr val="000000"/>
                </a:solidFill>
              </a:rPr>
              <a:t>14. ¿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acamparon</a:t>
            </a:r>
            <a:r>
              <a:rPr lang="en-US" dirty="0">
                <a:solidFill>
                  <a:srgbClr val="000000"/>
                </a:solidFill>
              </a:rPr>
              <a:t> con amigos</a:t>
            </a:r>
            <a:r>
              <a:rPr lang="en-US" dirty="0" smtClean="0">
                <a:solidFill>
                  <a:srgbClr val="000000"/>
                </a:solidFill>
              </a:rPr>
              <a:t>?  </a:t>
            </a:r>
            <a:r>
              <a:rPr lang="en-US" dirty="0" err="1" smtClean="0">
                <a:solidFill>
                  <a:srgbClr val="000000"/>
                </a:solidFill>
              </a:rPr>
              <a:t>f</a:t>
            </a:r>
            <a:endParaRPr lang="en-US" dirty="0" smtClean="0">
              <a:solidFill>
                <a:srgbClr val="000000"/>
              </a:solidFill>
            </a:endParaRPr>
          </a:p>
          <a:p>
            <a:pPr lvl="0" algn="l"/>
            <a:r>
              <a:rPr lang="en-US" dirty="0" smtClean="0">
                <a:solidFill>
                  <a:srgbClr val="000000"/>
                </a:solidFill>
              </a:rPr>
              <a:t>15. ¿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facturaste</a:t>
            </a:r>
            <a:r>
              <a:rPr lang="en-US" dirty="0">
                <a:solidFill>
                  <a:srgbClr val="000000"/>
                </a:solidFill>
              </a:rPr>
              <a:t> el </a:t>
            </a:r>
            <a:r>
              <a:rPr lang="en-US" dirty="0" err="1">
                <a:solidFill>
                  <a:srgbClr val="000000"/>
                </a:solidFill>
              </a:rPr>
              <a:t>equipaje</a:t>
            </a:r>
            <a:r>
              <a:rPr lang="en-US" dirty="0" smtClean="0">
                <a:solidFill>
                  <a:srgbClr val="000000"/>
                </a:solidFill>
              </a:rPr>
              <a:t>?   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endParaRPr lang="en-US" dirty="0" smtClean="0">
              <a:solidFill>
                <a:srgbClr val="000000"/>
              </a:solidFill>
            </a:endParaRPr>
          </a:p>
          <a:p>
            <a:pPr lvl="0" algn="l"/>
            <a:r>
              <a:rPr lang="en-US" dirty="0" smtClean="0">
                <a:solidFill>
                  <a:srgbClr val="000000"/>
                </a:solidFill>
              </a:rPr>
              <a:t>16. ¿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compró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boletos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ida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vuelta</a:t>
            </a:r>
            <a:r>
              <a:rPr lang="en-US" dirty="0" smtClean="0">
                <a:solidFill>
                  <a:srgbClr val="000000"/>
                </a:solidFill>
              </a:rPr>
              <a:t>? </a:t>
            </a:r>
            <a:r>
              <a:rPr lang="en-US" dirty="0" err="1" smtClean="0">
                <a:solidFill>
                  <a:srgbClr val="000000"/>
                </a:solidFill>
              </a:rPr>
              <a:t>c</a:t>
            </a:r>
            <a:endParaRPr lang="en-US" dirty="0" smtClean="0">
              <a:solidFill>
                <a:srgbClr val="000000"/>
              </a:solidFill>
            </a:endParaRPr>
          </a:p>
          <a:p>
            <a:pPr lvl="0" algn="l"/>
            <a:r>
              <a:rPr lang="en-US" dirty="0" smtClean="0">
                <a:solidFill>
                  <a:srgbClr val="000000"/>
                </a:solidFill>
              </a:rPr>
              <a:t>17. ¿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qué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viajasteis</a:t>
            </a:r>
            <a:r>
              <a:rPr lang="en-US" dirty="0">
                <a:solidFill>
                  <a:srgbClr val="000000"/>
                </a:solidFill>
              </a:rPr>
              <a:t> a Madrid</a:t>
            </a:r>
            <a:r>
              <a:rPr lang="en-US" dirty="0" smtClean="0">
                <a:solidFill>
                  <a:srgbClr val="000000"/>
                </a:solidFill>
              </a:rPr>
              <a:t>?     </a:t>
            </a:r>
            <a:r>
              <a:rPr lang="en-US" dirty="0" err="1" smtClean="0">
                <a:solidFill>
                  <a:srgbClr val="000000"/>
                </a:solidFill>
              </a:rPr>
              <a:t>e</a:t>
            </a:r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202"/>
            <a:ext cx="7959242" cy="2294449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Auditory Practice  #2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Write the letter of who you think did the action of the following questions.</a:t>
            </a:r>
            <a:br>
              <a:rPr lang="en-US" sz="3200" dirty="0" smtClean="0"/>
            </a:br>
            <a:r>
              <a:rPr lang="en-US" sz="3200" dirty="0" smtClean="0"/>
              <a:t>- Then state the tense:  pres, </a:t>
            </a:r>
            <a:r>
              <a:rPr lang="en-US" sz="3200" dirty="0" err="1" smtClean="0"/>
              <a:t>pret</a:t>
            </a:r>
            <a:r>
              <a:rPr lang="en-US" sz="3200" dirty="0" smtClean="0"/>
              <a:t>, either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879004"/>
              </p:ext>
            </p:extLst>
          </p:nvPr>
        </p:nvGraphicFramePr>
        <p:xfrm>
          <a:off x="1405128" y="2831092"/>
          <a:ext cx="723991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957"/>
                <a:gridCol w="3619957"/>
              </a:tblGrid>
              <a:tr h="10618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a. I do/did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d. we do/did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</a:tr>
              <a:tr h="10618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b. you do/did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e. y’all do/did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</a:tr>
              <a:tr h="10618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c. </a:t>
                      </a:r>
                      <a:r>
                        <a:rPr lang="en-US" sz="3600" b="1" dirty="0" err="1" smtClean="0">
                          <a:solidFill>
                            <a:srgbClr val="000000"/>
                          </a:solidFill>
                        </a:rPr>
                        <a:t>Ud</a:t>
                      </a: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.   or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    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</a:rPr>
                        <a:t>he/she does/did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f. </a:t>
                      </a:r>
                      <a:r>
                        <a:rPr lang="en-US" sz="3600" b="1" dirty="0" err="1" smtClean="0">
                          <a:solidFill>
                            <a:srgbClr val="000000"/>
                          </a:solidFill>
                        </a:rPr>
                        <a:t>Uds</a:t>
                      </a: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.  Or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0000"/>
                          </a:solidFill>
                        </a:rPr>
                        <a:t>   they do/did it</a:t>
                      </a:r>
                    </a:p>
                    <a:p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8890"/>
            <a:ext cx="8229600" cy="5050765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000000"/>
                </a:solidFill>
              </a:rPr>
              <a:t>¿</a:t>
            </a:r>
            <a:r>
              <a:rPr lang="en-US" sz="3600" dirty="0" err="1" smtClean="0">
                <a:solidFill>
                  <a:srgbClr val="000000"/>
                </a:solidFill>
              </a:rPr>
              <a:t>Por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trabajo</a:t>
            </a:r>
            <a:r>
              <a:rPr lang="en-US" sz="3600" dirty="0">
                <a:solidFill>
                  <a:srgbClr val="000000"/>
                </a:solidFill>
              </a:rPr>
              <a:t> at McDonalds</a:t>
            </a:r>
            <a:r>
              <a:rPr lang="en-US" sz="3600" dirty="0" smtClean="0">
                <a:solidFill>
                  <a:srgbClr val="000000"/>
                </a:solidFill>
              </a:rPr>
              <a:t>?                       a, pres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patinamos</a:t>
            </a:r>
            <a:r>
              <a:rPr lang="en-US" sz="3600" dirty="0">
                <a:solidFill>
                  <a:srgbClr val="000000"/>
                </a:solidFill>
              </a:rPr>
              <a:t> en el </a:t>
            </a:r>
            <a:r>
              <a:rPr lang="en-US" sz="3600" dirty="0" err="1">
                <a:solidFill>
                  <a:srgbClr val="000000"/>
                </a:solidFill>
              </a:rPr>
              <a:t>parque</a:t>
            </a:r>
            <a:r>
              <a:rPr lang="en-US" sz="3600" dirty="0" smtClean="0">
                <a:solidFill>
                  <a:srgbClr val="000000"/>
                </a:solidFill>
              </a:rPr>
              <a:t>?		</a:t>
            </a:r>
            <a:r>
              <a:rPr lang="en-US" sz="3600" dirty="0" err="1" smtClean="0">
                <a:solidFill>
                  <a:srgbClr val="000000"/>
                </a:solidFill>
              </a:rPr>
              <a:t>d</a:t>
            </a:r>
            <a:r>
              <a:rPr lang="en-US" sz="3600" dirty="0" smtClean="0">
                <a:solidFill>
                  <a:srgbClr val="000000"/>
                </a:solidFill>
              </a:rPr>
              <a:t>, either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bailasteis</a:t>
            </a: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en-US" sz="3600" smtClean="0">
                <a:solidFill>
                  <a:srgbClr val="000000"/>
                </a:solidFill>
              </a:rPr>
              <a:t>en el </a:t>
            </a:r>
            <a:r>
              <a:rPr lang="en-US" sz="3600" dirty="0">
                <a:solidFill>
                  <a:srgbClr val="000000"/>
                </a:solidFill>
              </a:rPr>
              <a:t>prom</a:t>
            </a:r>
            <a:r>
              <a:rPr lang="en-US" sz="3600" dirty="0" smtClean="0">
                <a:solidFill>
                  <a:srgbClr val="000000"/>
                </a:solidFill>
              </a:rPr>
              <a:t>?					</a:t>
            </a:r>
            <a:r>
              <a:rPr lang="en-US" sz="3600" dirty="0" err="1" smtClean="0">
                <a:solidFill>
                  <a:srgbClr val="000000"/>
                </a:solidFill>
              </a:rPr>
              <a:t>e</a:t>
            </a:r>
            <a:r>
              <a:rPr lang="en-US" sz="3600" dirty="0" smtClean="0">
                <a:solidFill>
                  <a:srgbClr val="000000"/>
                </a:solidFill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</a:rPr>
              <a:t>pret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dibujas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con </a:t>
            </a:r>
            <a:r>
              <a:rPr lang="en-US" sz="3600" dirty="0" err="1" smtClean="0">
                <a:solidFill>
                  <a:srgbClr val="000000"/>
                </a:solidFill>
              </a:rPr>
              <a:t>colores</a:t>
            </a:r>
            <a:r>
              <a:rPr lang="en-US" sz="3600" dirty="0" smtClean="0">
                <a:solidFill>
                  <a:srgbClr val="000000"/>
                </a:solidFill>
              </a:rPr>
              <a:t>?				</a:t>
            </a:r>
            <a:r>
              <a:rPr lang="en-US" sz="3600" dirty="0" err="1" smtClean="0">
                <a:solidFill>
                  <a:srgbClr val="000000"/>
                </a:solidFill>
              </a:rPr>
              <a:t>b</a:t>
            </a:r>
            <a:r>
              <a:rPr lang="en-US" sz="3600" dirty="0" smtClean="0">
                <a:solidFill>
                  <a:srgbClr val="000000"/>
                </a:solidFill>
              </a:rPr>
              <a:t>, pres</a:t>
            </a:r>
          </a:p>
          <a:p>
            <a:pPr marL="514350" indent="-514350">
              <a:buNone/>
            </a:pPr>
            <a:endParaRPr 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60" y="465101"/>
            <a:ext cx="8559294" cy="4964056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000000"/>
                </a:solidFill>
              </a:rPr>
              <a:t>¿</a:t>
            </a:r>
            <a:r>
              <a:rPr lang="en-US" dirty="0" err="1" smtClean="0">
                <a:solidFill>
                  <a:srgbClr val="000000"/>
                </a:solidFill>
              </a:rPr>
              <a:t>Por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qué</a:t>
            </a:r>
            <a:r>
              <a:rPr lang="en-US" dirty="0" smtClean="0">
                <a:solidFill>
                  <a:srgbClr val="000000"/>
                </a:solidFill>
              </a:rPr>
              <a:t> no </a:t>
            </a:r>
            <a:r>
              <a:rPr lang="en-US" dirty="0" err="1" smtClean="0">
                <a:solidFill>
                  <a:srgbClr val="000000"/>
                </a:solidFill>
              </a:rPr>
              <a:t>actuan</a:t>
            </a:r>
            <a:r>
              <a:rPr lang="en-US" dirty="0" smtClean="0">
                <a:solidFill>
                  <a:srgbClr val="000000"/>
                </a:solidFill>
              </a:rPr>
              <a:t> en el </a:t>
            </a:r>
            <a:r>
              <a:rPr lang="en-US" dirty="0" err="1" smtClean="0">
                <a:solidFill>
                  <a:srgbClr val="000000"/>
                </a:solidFill>
              </a:rPr>
              <a:t>programa</a:t>
            </a:r>
            <a:r>
              <a:rPr lang="en-US" dirty="0" smtClean="0">
                <a:solidFill>
                  <a:srgbClr val="000000"/>
                </a:solidFill>
              </a:rPr>
              <a:t>?	</a:t>
            </a:r>
            <a:r>
              <a:rPr lang="en-US" dirty="0" err="1" smtClean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, pres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000000"/>
                </a:solidFill>
              </a:rPr>
              <a:t>¿</a:t>
            </a:r>
            <a:r>
              <a:rPr lang="en-US" dirty="0" err="1" smtClean="0">
                <a:solidFill>
                  <a:srgbClr val="000000"/>
                </a:solidFill>
              </a:rPr>
              <a:t>Por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qué</a:t>
            </a:r>
            <a:r>
              <a:rPr lang="en-US" dirty="0" smtClean="0">
                <a:solidFill>
                  <a:srgbClr val="000000"/>
                </a:solidFill>
              </a:rPr>
              <a:t> no </a:t>
            </a:r>
            <a:r>
              <a:rPr lang="en-US" dirty="0" err="1" smtClean="0">
                <a:solidFill>
                  <a:srgbClr val="000000"/>
                </a:solidFill>
              </a:rPr>
              <a:t>canté</a:t>
            </a:r>
            <a:r>
              <a:rPr lang="en-US" dirty="0" smtClean="0">
                <a:solidFill>
                  <a:srgbClr val="000000"/>
                </a:solidFill>
              </a:rPr>
              <a:t> en el musical?			a, </a:t>
            </a:r>
            <a:r>
              <a:rPr lang="en-US" dirty="0" err="1" smtClean="0">
                <a:solidFill>
                  <a:srgbClr val="000000"/>
                </a:solidFill>
              </a:rPr>
              <a:t>pret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000000"/>
                </a:solidFill>
              </a:rPr>
              <a:t>¿</a:t>
            </a:r>
            <a:r>
              <a:rPr lang="en-US" dirty="0" err="1" smtClean="0">
                <a:solidFill>
                  <a:srgbClr val="000000"/>
                </a:solidFill>
              </a:rPr>
              <a:t>Por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qué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Uds</a:t>
            </a:r>
            <a:r>
              <a:rPr lang="en-US" dirty="0" smtClean="0">
                <a:solidFill>
                  <a:srgbClr val="000000"/>
                </a:solidFill>
              </a:rPr>
              <a:t>. no </a:t>
            </a:r>
            <a:r>
              <a:rPr lang="en-US" dirty="0" err="1" smtClean="0">
                <a:solidFill>
                  <a:srgbClr val="000000"/>
                </a:solidFill>
              </a:rPr>
              <a:t>escuchan</a:t>
            </a:r>
            <a:r>
              <a:rPr lang="en-US" dirty="0" smtClean="0">
                <a:solidFill>
                  <a:srgbClr val="000000"/>
                </a:solidFill>
              </a:rPr>
              <a:t> mi </a:t>
            </a:r>
            <a:r>
              <a:rPr lang="en-US" dirty="0" err="1" smtClean="0">
                <a:solidFill>
                  <a:srgbClr val="000000"/>
                </a:solidFill>
              </a:rPr>
              <a:t>música</a:t>
            </a:r>
            <a:r>
              <a:rPr lang="en-US" dirty="0" smtClean="0">
                <a:solidFill>
                  <a:srgbClr val="000000"/>
                </a:solidFill>
              </a:rPr>
              <a:t>?  </a:t>
            </a:r>
            <a:r>
              <a:rPr lang="en-US" dirty="0" err="1" smtClean="0"/>
              <a:t>f</a:t>
            </a:r>
            <a:r>
              <a:rPr lang="en-US" dirty="0" smtClean="0"/>
              <a:t>, pres</a:t>
            </a:r>
          </a:p>
          <a:p>
            <a:pPr lvl="0">
              <a:buNone/>
            </a:pPr>
            <a:r>
              <a:rPr lang="en-US" dirty="0" smtClean="0">
                <a:solidFill>
                  <a:srgbClr val="000000"/>
                </a:solidFill>
              </a:rPr>
              <a:t>8.  ¿</a:t>
            </a:r>
            <a:r>
              <a:rPr lang="en-US" dirty="0" err="1" smtClean="0">
                <a:solidFill>
                  <a:srgbClr val="000000"/>
                </a:solidFill>
              </a:rPr>
              <a:t>Por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qué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montamos</a:t>
            </a:r>
            <a:r>
              <a:rPr lang="en-US" dirty="0" smtClean="0">
                <a:solidFill>
                  <a:srgbClr val="000000"/>
                </a:solidFill>
              </a:rPr>
              <a:t> en </a:t>
            </a:r>
            <a:r>
              <a:rPr lang="en-US" dirty="0" err="1" smtClean="0">
                <a:solidFill>
                  <a:srgbClr val="000000"/>
                </a:solidFill>
              </a:rPr>
              <a:t>bicicleta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 no en </a:t>
            </a:r>
            <a:r>
              <a:rPr lang="en-US" dirty="0" err="1" smtClean="0">
                <a:solidFill>
                  <a:srgbClr val="000000"/>
                </a:solidFill>
              </a:rPr>
              <a:t>caballo</a:t>
            </a:r>
            <a:r>
              <a:rPr lang="en-US" dirty="0" smtClean="0">
                <a:solidFill>
                  <a:srgbClr val="000000"/>
                </a:solidFill>
              </a:rPr>
              <a:t>?			</a:t>
            </a:r>
            <a:r>
              <a:rPr lang="en-US" dirty="0" err="1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, either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261618" y="298812"/>
            <a:ext cx="8671591" cy="5666754"/>
          </a:xfrm>
        </p:spPr>
        <p:txBody>
          <a:bodyPr>
            <a:noAutofit/>
          </a:bodyPr>
          <a:lstStyle/>
          <a:p>
            <a:pPr marL="742950" lvl="0" indent="-742950" algn="l">
              <a:buFont typeface="+mj-lt"/>
              <a:buAutoNum type="arabicPeriod" startAt="9"/>
              <a:defRPr/>
            </a:pPr>
            <a:r>
              <a:rPr lang="en-US" sz="3400" dirty="0" smtClean="0">
                <a:solidFill>
                  <a:srgbClr val="000000"/>
                </a:solidFill>
              </a:rPr>
              <a:t>¿</a:t>
            </a:r>
            <a:r>
              <a:rPr lang="en-US" sz="3400" dirty="0" err="1">
                <a:solidFill>
                  <a:srgbClr val="000000"/>
                </a:solidFill>
              </a:rPr>
              <a:t>Por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err="1">
                <a:solidFill>
                  <a:srgbClr val="000000"/>
                </a:solidFill>
              </a:rPr>
              <a:t>qué</a:t>
            </a:r>
            <a:r>
              <a:rPr lang="en-US" sz="3400" dirty="0">
                <a:solidFill>
                  <a:srgbClr val="000000"/>
                </a:solidFill>
              </a:rPr>
              <a:t> no </a:t>
            </a:r>
            <a:r>
              <a:rPr lang="en-US" sz="3400" dirty="0" err="1">
                <a:solidFill>
                  <a:srgbClr val="000000"/>
                </a:solidFill>
              </a:rPr>
              <a:t>pintó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err="1">
                <a:solidFill>
                  <a:srgbClr val="000000"/>
                </a:solidFill>
              </a:rPr>
              <a:t>ese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err="1">
                <a:solidFill>
                  <a:srgbClr val="000000"/>
                </a:solidFill>
              </a:rPr>
              <a:t>cuadro</a:t>
            </a:r>
            <a:r>
              <a:rPr lang="en-US" sz="3400" dirty="0" smtClean="0">
                <a:solidFill>
                  <a:srgbClr val="000000"/>
                </a:solidFill>
              </a:rPr>
              <a:t>?  </a:t>
            </a:r>
            <a:r>
              <a:rPr lang="en-US" sz="3400" dirty="0" err="1" smtClean="0">
                <a:solidFill>
                  <a:srgbClr val="000000"/>
                </a:solidFill>
              </a:rPr>
              <a:t>c</a:t>
            </a:r>
            <a:r>
              <a:rPr lang="en-US" sz="3400" dirty="0" smtClean="0">
                <a:solidFill>
                  <a:srgbClr val="000000"/>
                </a:solidFill>
              </a:rPr>
              <a:t>, </a:t>
            </a:r>
            <a:r>
              <a:rPr lang="en-US" sz="3400" dirty="0" err="1" smtClean="0">
                <a:solidFill>
                  <a:srgbClr val="000000"/>
                </a:solidFill>
              </a:rPr>
              <a:t>pret</a:t>
            </a:r>
            <a:endParaRPr lang="en-US" sz="3400" dirty="0" smtClean="0">
              <a:solidFill>
                <a:srgbClr val="000000"/>
              </a:solidFill>
            </a:endParaRPr>
          </a:p>
          <a:p>
            <a:pPr marL="742950" lvl="0" indent="-742950" algn="l">
              <a:buFont typeface="+mj-lt"/>
              <a:buAutoNum type="arabicPeriod" startAt="9"/>
              <a:defRPr/>
            </a:pPr>
            <a:r>
              <a:rPr lang="en-US" sz="3400" dirty="0">
                <a:solidFill>
                  <a:srgbClr val="000000"/>
                </a:solidFill>
              </a:rPr>
              <a:t>¿</a:t>
            </a:r>
            <a:r>
              <a:rPr lang="en-US" sz="3400" dirty="0" err="1">
                <a:solidFill>
                  <a:srgbClr val="000000"/>
                </a:solidFill>
              </a:rPr>
              <a:t>Por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err="1">
                <a:solidFill>
                  <a:srgbClr val="000000"/>
                </a:solidFill>
              </a:rPr>
              <a:t>qué</a:t>
            </a:r>
            <a:r>
              <a:rPr lang="en-US" sz="3400" dirty="0">
                <a:solidFill>
                  <a:srgbClr val="000000"/>
                </a:solidFill>
              </a:rPr>
              <a:t> no </a:t>
            </a:r>
            <a:r>
              <a:rPr lang="en-US" sz="3400" dirty="0" err="1">
                <a:solidFill>
                  <a:srgbClr val="000000"/>
                </a:solidFill>
              </a:rPr>
              <a:t>cocinaste</a:t>
            </a:r>
            <a:r>
              <a:rPr lang="en-US" sz="3400" dirty="0">
                <a:solidFill>
                  <a:srgbClr val="000000"/>
                </a:solidFill>
              </a:rPr>
              <a:t> papas </a:t>
            </a:r>
            <a:r>
              <a:rPr lang="en-US" sz="3400" dirty="0" err="1">
                <a:solidFill>
                  <a:srgbClr val="000000"/>
                </a:solidFill>
              </a:rPr>
              <a:t>fritas</a:t>
            </a:r>
            <a:r>
              <a:rPr lang="en-US" sz="3400" dirty="0" smtClean="0">
                <a:solidFill>
                  <a:srgbClr val="000000"/>
                </a:solidFill>
              </a:rPr>
              <a:t>? </a:t>
            </a:r>
            <a:r>
              <a:rPr lang="en-US" sz="3400" dirty="0" err="1" smtClean="0">
                <a:solidFill>
                  <a:srgbClr val="000000"/>
                </a:solidFill>
              </a:rPr>
              <a:t>b</a:t>
            </a:r>
            <a:r>
              <a:rPr lang="en-US" sz="3400" dirty="0" smtClean="0">
                <a:solidFill>
                  <a:srgbClr val="000000"/>
                </a:solidFill>
              </a:rPr>
              <a:t>, pres</a:t>
            </a:r>
          </a:p>
          <a:p>
            <a:pPr marL="742950" lvl="0" indent="-742950" algn="l">
              <a:buFont typeface="+mj-lt"/>
              <a:buAutoNum type="arabicPeriod" startAt="9"/>
              <a:defRPr/>
            </a:pPr>
            <a:r>
              <a:rPr lang="en-US" sz="3400" dirty="0">
                <a:solidFill>
                  <a:srgbClr val="000000"/>
                </a:solidFill>
              </a:rPr>
              <a:t>¿</a:t>
            </a:r>
            <a:r>
              <a:rPr lang="en-US" sz="3400" dirty="0" err="1">
                <a:solidFill>
                  <a:srgbClr val="000000"/>
                </a:solidFill>
              </a:rPr>
              <a:t>Por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err="1">
                <a:solidFill>
                  <a:srgbClr val="000000"/>
                </a:solidFill>
              </a:rPr>
              <a:t>qué</a:t>
            </a:r>
            <a:r>
              <a:rPr lang="en-US" sz="3400" dirty="0">
                <a:solidFill>
                  <a:srgbClr val="000000"/>
                </a:solidFill>
              </a:rPr>
              <a:t> no </a:t>
            </a:r>
            <a:r>
              <a:rPr lang="en-US" sz="3400" dirty="0" err="1">
                <a:solidFill>
                  <a:srgbClr val="000000"/>
                </a:solidFill>
              </a:rPr>
              <a:t>preparáis</a:t>
            </a:r>
            <a:r>
              <a:rPr lang="en-US" sz="3400" dirty="0">
                <a:solidFill>
                  <a:srgbClr val="000000"/>
                </a:solidFill>
              </a:rPr>
              <a:t> la comida</a:t>
            </a:r>
            <a:r>
              <a:rPr lang="en-US" sz="3400" dirty="0" smtClean="0">
                <a:solidFill>
                  <a:srgbClr val="000000"/>
                </a:solidFill>
              </a:rPr>
              <a:t>?  </a:t>
            </a:r>
            <a:r>
              <a:rPr lang="en-US" sz="3400" dirty="0" err="1" smtClean="0">
                <a:solidFill>
                  <a:srgbClr val="000000"/>
                </a:solidFill>
              </a:rPr>
              <a:t>e</a:t>
            </a:r>
            <a:r>
              <a:rPr lang="en-US" sz="3400" dirty="0" smtClean="0">
                <a:solidFill>
                  <a:srgbClr val="000000"/>
                </a:solidFill>
              </a:rPr>
              <a:t>, pres</a:t>
            </a:r>
          </a:p>
          <a:p>
            <a:pPr marL="742950" lvl="0" indent="-742950" algn="l">
              <a:buFont typeface="+mj-lt"/>
              <a:buAutoNum type="arabicPeriod" startAt="9"/>
              <a:defRPr/>
            </a:pPr>
            <a:r>
              <a:rPr lang="en-US" sz="3400" dirty="0">
                <a:solidFill>
                  <a:srgbClr val="000000"/>
                </a:solidFill>
              </a:rPr>
              <a:t>¿</a:t>
            </a:r>
            <a:r>
              <a:rPr lang="en-US" sz="3400" dirty="0" err="1">
                <a:solidFill>
                  <a:srgbClr val="000000"/>
                </a:solidFill>
              </a:rPr>
              <a:t>Por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err="1">
                <a:solidFill>
                  <a:srgbClr val="000000"/>
                </a:solidFill>
              </a:rPr>
              <a:t>qué</a:t>
            </a:r>
            <a:r>
              <a:rPr lang="en-US" sz="3400" dirty="0">
                <a:solidFill>
                  <a:srgbClr val="000000"/>
                </a:solidFill>
              </a:rPr>
              <a:t> no </a:t>
            </a:r>
            <a:r>
              <a:rPr lang="en-US" sz="3400" dirty="0" err="1">
                <a:solidFill>
                  <a:srgbClr val="000000"/>
                </a:solidFill>
              </a:rPr>
              <a:t>te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err="1">
                <a:solidFill>
                  <a:srgbClr val="000000"/>
                </a:solidFill>
              </a:rPr>
              <a:t>gustó</a:t>
            </a:r>
            <a:r>
              <a:rPr lang="en-US" sz="3400" dirty="0">
                <a:solidFill>
                  <a:srgbClr val="000000"/>
                </a:solidFill>
              </a:rPr>
              <a:t> comer el </a:t>
            </a:r>
            <a:r>
              <a:rPr lang="en-US" sz="3400" dirty="0" err="1">
                <a:solidFill>
                  <a:srgbClr val="000000"/>
                </a:solidFill>
              </a:rPr>
              <a:t>helado</a:t>
            </a:r>
            <a:r>
              <a:rPr lang="en-US" sz="3400" dirty="0" smtClean="0">
                <a:solidFill>
                  <a:srgbClr val="000000"/>
                </a:solidFill>
              </a:rPr>
              <a:t>?   			</a:t>
            </a:r>
            <a:r>
              <a:rPr lang="en-US" sz="3400" dirty="0" err="1" smtClean="0">
                <a:solidFill>
                  <a:srgbClr val="000000"/>
                </a:solidFill>
              </a:rPr>
              <a:t>c</a:t>
            </a:r>
            <a:r>
              <a:rPr lang="en-US" sz="3400" dirty="0" smtClean="0">
                <a:solidFill>
                  <a:srgbClr val="000000"/>
                </a:solidFill>
              </a:rPr>
              <a:t>, </a:t>
            </a:r>
            <a:r>
              <a:rPr lang="en-US" sz="3400" dirty="0" err="1" smtClean="0">
                <a:solidFill>
                  <a:srgbClr val="000000"/>
                </a:solidFill>
              </a:rPr>
              <a:t>pret</a:t>
            </a:r>
            <a:endParaRPr lang="en-US" sz="3400" dirty="0" smtClean="0">
              <a:solidFill>
                <a:srgbClr val="000000"/>
              </a:solidFill>
            </a:endParaRPr>
          </a:p>
          <a:p>
            <a:pPr marL="742950" lvl="0" indent="-742950" algn="l">
              <a:buFont typeface="+mj-lt"/>
              <a:buAutoNum type="arabicPeriod" startAt="9"/>
              <a:defRPr/>
            </a:pPr>
            <a:r>
              <a:rPr lang="en-US" sz="3400" dirty="0">
                <a:solidFill>
                  <a:srgbClr val="000000"/>
                </a:solidFill>
              </a:rPr>
              <a:t>¿</a:t>
            </a:r>
            <a:r>
              <a:rPr lang="en-US" sz="3400" dirty="0" err="1">
                <a:solidFill>
                  <a:srgbClr val="000000"/>
                </a:solidFill>
              </a:rPr>
              <a:t>Por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err="1">
                <a:solidFill>
                  <a:srgbClr val="000000"/>
                </a:solidFill>
              </a:rPr>
              <a:t>qué</a:t>
            </a:r>
            <a:r>
              <a:rPr lang="en-US" sz="3400" dirty="0">
                <a:solidFill>
                  <a:srgbClr val="000000"/>
                </a:solidFill>
              </a:rPr>
              <a:t> no </a:t>
            </a:r>
            <a:r>
              <a:rPr lang="en-US" sz="3400" dirty="0" err="1">
                <a:solidFill>
                  <a:srgbClr val="000000"/>
                </a:solidFill>
              </a:rPr>
              <a:t>regatea</a:t>
            </a:r>
            <a:r>
              <a:rPr lang="en-US" sz="3400" dirty="0">
                <a:solidFill>
                  <a:srgbClr val="000000"/>
                </a:solidFill>
              </a:rPr>
              <a:t> en el </a:t>
            </a:r>
            <a:r>
              <a:rPr lang="en-US" sz="3400" dirty="0" err="1">
                <a:solidFill>
                  <a:srgbClr val="000000"/>
                </a:solidFill>
              </a:rPr>
              <a:t>mercado</a:t>
            </a:r>
            <a:r>
              <a:rPr lang="en-US" sz="3400" dirty="0" smtClean="0">
                <a:solidFill>
                  <a:srgbClr val="000000"/>
                </a:solidFill>
              </a:rPr>
              <a:t>?  </a:t>
            </a:r>
            <a:r>
              <a:rPr lang="en-US" sz="3400" dirty="0" err="1" smtClean="0">
                <a:solidFill>
                  <a:srgbClr val="000000"/>
                </a:solidFill>
              </a:rPr>
              <a:t>c</a:t>
            </a:r>
            <a:r>
              <a:rPr lang="en-US" sz="3400" dirty="0" smtClean="0">
                <a:solidFill>
                  <a:srgbClr val="000000"/>
                </a:solidFill>
              </a:rPr>
              <a:t>, pres </a:t>
            </a:r>
          </a:p>
          <a:p>
            <a:pPr marL="742950" lvl="0" indent="-742950" algn="l">
              <a:buFont typeface="+mj-lt"/>
              <a:buAutoNum type="arabicPeriod" startAt="9"/>
              <a:defRPr/>
            </a:pPr>
            <a:r>
              <a:rPr lang="en-US" sz="3400" dirty="0">
                <a:solidFill>
                  <a:srgbClr val="000000"/>
                </a:solidFill>
              </a:rPr>
              <a:t>¿</a:t>
            </a:r>
            <a:r>
              <a:rPr lang="en-US" sz="3400" dirty="0" err="1">
                <a:solidFill>
                  <a:srgbClr val="000000"/>
                </a:solidFill>
              </a:rPr>
              <a:t>Por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err="1">
                <a:solidFill>
                  <a:srgbClr val="000000"/>
                </a:solidFill>
              </a:rPr>
              <a:t>qué</a:t>
            </a:r>
            <a:r>
              <a:rPr lang="en-US" sz="3400" dirty="0">
                <a:solidFill>
                  <a:srgbClr val="000000"/>
                </a:solidFill>
              </a:rPr>
              <a:t> no </a:t>
            </a:r>
            <a:r>
              <a:rPr lang="en-US" sz="3400" dirty="0" err="1">
                <a:solidFill>
                  <a:srgbClr val="000000"/>
                </a:solidFill>
              </a:rPr>
              <a:t>acamparon</a:t>
            </a:r>
            <a:r>
              <a:rPr lang="en-US" sz="3400" dirty="0">
                <a:solidFill>
                  <a:srgbClr val="000000"/>
                </a:solidFill>
              </a:rPr>
              <a:t> con amigos</a:t>
            </a:r>
            <a:r>
              <a:rPr lang="en-US" sz="3400" dirty="0" smtClean="0">
                <a:solidFill>
                  <a:srgbClr val="000000"/>
                </a:solidFill>
              </a:rPr>
              <a:t>?  </a:t>
            </a:r>
            <a:r>
              <a:rPr lang="en-US" sz="3400" dirty="0" err="1" smtClean="0">
                <a:solidFill>
                  <a:srgbClr val="000000"/>
                </a:solidFill>
              </a:rPr>
              <a:t>f</a:t>
            </a:r>
            <a:r>
              <a:rPr lang="en-US" sz="3400" dirty="0" smtClean="0">
                <a:solidFill>
                  <a:srgbClr val="000000"/>
                </a:solidFill>
              </a:rPr>
              <a:t>, </a:t>
            </a:r>
            <a:r>
              <a:rPr lang="en-US" sz="3400" dirty="0" err="1" smtClean="0">
                <a:solidFill>
                  <a:srgbClr val="000000"/>
                </a:solidFill>
              </a:rPr>
              <a:t>pret</a:t>
            </a:r>
            <a:endParaRPr lang="en-US" sz="3400" dirty="0" smtClean="0">
              <a:solidFill>
                <a:srgbClr val="000000"/>
              </a:solidFill>
            </a:endParaRPr>
          </a:p>
          <a:p>
            <a:endParaRPr lang="en-US" sz="3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02785" y="458890"/>
            <a:ext cx="8709079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5"/>
              <a:tabLst/>
              <a:defRPr/>
            </a:pP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2784" y="458889"/>
            <a:ext cx="8709079" cy="5474661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 startAt="15"/>
              <a:defRPr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facturaste</a:t>
            </a:r>
            <a:r>
              <a:rPr lang="en-US" sz="3600" dirty="0">
                <a:solidFill>
                  <a:srgbClr val="000000"/>
                </a:solidFill>
              </a:rPr>
              <a:t> el </a:t>
            </a:r>
            <a:r>
              <a:rPr lang="en-US" sz="3600" dirty="0" err="1">
                <a:solidFill>
                  <a:srgbClr val="000000"/>
                </a:solidFill>
              </a:rPr>
              <a:t>equipaje</a:t>
            </a:r>
            <a:r>
              <a:rPr lang="en-US" sz="3600" dirty="0" smtClean="0">
                <a:solidFill>
                  <a:srgbClr val="000000"/>
                </a:solidFill>
              </a:rPr>
              <a:t>?  </a:t>
            </a:r>
            <a:r>
              <a:rPr lang="en-US" sz="3600" dirty="0" err="1" smtClean="0">
                <a:solidFill>
                  <a:srgbClr val="000000"/>
                </a:solidFill>
              </a:rPr>
              <a:t>b</a:t>
            </a:r>
            <a:r>
              <a:rPr lang="en-US" sz="3600" dirty="0" smtClean="0">
                <a:solidFill>
                  <a:srgbClr val="000000"/>
                </a:solidFill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</a:rPr>
              <a:t>pret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514350" lvl="0" indent="-514350" algn="l">
              <a:buFont typeface="+mj-lt"/>
              <a:buAutoNum type="arabicPeriod" startAt="15"/>
              <a:defRPr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compró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boletos</a:t>
            </a:r>
            <a:r>
              <a:rPr lang="en-US" sz="3600" dirty="0">
                <a:solidFill>
                  <a:srgbClr val="000000"/>
                </a:solidFill>
              </a:rPr>
              <a:t> de </a:t>
            </a:r>
            <a:r>
              <a:rPr lang="en-US" sz="3600" dirty="0" err="1">
                <a:solidFill>
                  <a:srgbClr val="000000"/>
                </a:solidFill>
              </a:rPr>
              <a:t>ida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y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vuelta</a:t>
            </a:r>
            <a:r>
              <a:rPr lang="en-US" sz="3600" dirty="0" smtClean="0">
                <a:solidFill>
                  <a:srgbClr val="000000"/>
                </a:solidFill>
              </a:rPr>
              <a:t>?   </a:t>
            </a:r>
            <a:r>
              <a:rPr lang="en-US" sz="3600" dirty="0" err="1" smtClean="0">
                <a:solidFill>
                  <a:srgbClr val="000000"/>
                </a:solidFill>
              </a:rPr>
              <a:t>c</a:t>
            </a:r>
            <a:r>
              <a:rPr lang="en-US" sz="3600" dirty="0" smtClean="0">
                <a:solidFill>
                  <a:srgbClr val="000000"/>
                </a:solidFill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</a:rPr>
              <a:t>pret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514350" lvl="0" indent="-514350" algn="l">
              <a:buFont typeface="+mj-lt"/>
              <a:buAutoNum type="arabicPeriod" startAt="15"/>
              <a:defRPr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viajasteis</a:t>
            </a:r>
            <a:r>
              <a:rPr lang="en-US" sz="3600" dirty="0">
                <a:solidFill>
                  <a:srgbClr val="000000"/>
                </a:solidFill>
              </a:rPr>
              <a:t> a Madrid</a:t>
            </a:r>
            <a:r>
              <a:rPr lang="en-US" sz="3600" dirty="0" smtClean="0">
                <a:solidFill>
                  <a:srgbClr val="000000"/>
                </a:solidFill>
              </a:rPr>
              <a:t>?  </a:t>
            </a:r>
            <a:r>
              <a:rPr lang="en-US" sz="3600" dirty="0" err="1" smtClean="0">
                <a:solidFill>
                  <a:srgbClr val="000000"/>
                </a:solidFill>
              </a:rPr>
              <a:t>e</a:t>
            </a:r>
            <a:r>
              <a:rPr lang="en-US" sz="3600" dirty="0" smtClean="0">
                <a:solidFill>
                  <a:srgbClr val="000000"/>
                </a:solidFill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</a:rPr>
              <a:t>pret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514350" lvl="0" indent="-514350" algn="l">
              <a:buFont typeface="+mj-lt"/>
              <a:buAutoNum type="arabicPeriod" startAt="15"/>
              <a:defRPr/>
            </a:pPr>
            <a:r>
              <a:rPr lang="en-US" sz="3600" dirty="0">
                <a:solidFill>
                  <a:srgbClr val="000000"/>
                </a:solidFill>
              </a:rPr>
              <a:t>¿</a:t>
            </a:r>
            <a:r>
              <a:rPr lang="en-US" sz="3600" dirty="0" err="1">
                <a:solidFill>
                  <a:srgbClr val="000000"/>
                </a:solidFill>
              </a:rPr>
              <a:t>Por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qué</a:t>
            </a:r>
            <a:r>
              <a:rPr lang="en-US" sz="3600" dirty="0">
                <a:solidFill>
                  <a:srgbClr val="000000"/>
                </a:solidFill>
              </a:rPr>
              <a:t> no </a:t>
            </a:r>
            <a:r>
              <a:rPr lang="en-US" sz="3600" dirty="0" err="1">
                <a:solidFill>
                  <a:srgbClr val="000000"/>
                </a:solidFill>
              </a:rPr>
              <a:t>os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gusta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reclamar</a:t>
            </a:r>
            <a:r>
              <a:rPr lang="en-US" sz="3600" dirty="0">
                <a:solidFill>
                  <a:srgbClr val="000000"/>
                </a:solidFill>
              </a:rPr>
              <a:t> el </a:t>
            </a:r>
            <a:r>
              <a:rPr lang="en-US" sz="3600" dirty="0" err="1">
                <a:solidFill>
                  <a:srgbClr val="000000"/>
                </a:solidFill>
              </a:rPr>
              <a:t>equipaje</a:t>
            </a:r>
            <a:r>
              <a:rPr lang="en-US" sz="3600" dirty="0" smtClean="0">
                <a:solidFill>
                  <a:srgbClr val="000000"/>
                </a:solidFill>
              </a:rPr>
              <a:t>?	</a:t>
            </a:r>
            <a:r>
              <a:rPr lang="en-US" sz="3600" dirty="0" err="1" smtClean="0">
                <a:solidFill>
                  <a:srgbClr val="000000"/>
                </a:solidFill>
              </a:rPr>
              <a:t>c</a:t>
            </a:r>
            <a:r>
              <a:rPr lang="en-US" sz="3600" dirty="0" smtClean="0">
                <a:solidFill>
                  <a:srgbClr val="000000"/>
                </a:solidFill>
              </a:rPr>
              <a:t>, pres</a:t>
            </a:r>
          </a:p>
          <a:p>
            <a:pPr marL="514350" lvl="0" indent="-514350" algn="l"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313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Auditory Practice  #1 -Write the letter of who you think did the action of the following questions.</vt:lpstr>
      <vt:lpstr>PowerPoint Presentation</vt:lpstr>
      <vt:lpstr>PowerPoint Presentation</vt:lpstr>
      <vt:lpstr>PowerPoint Presentation</vt:lpstr>
      <vt:lpstr>Auditory Practice  #2 - Write the letter of who you think did the action of the following questions. - Then state the tense:  pres, pret, either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Joseph  Barile</dc:creator>
  <cp:lastModifiedBy>Joseph Barile</cp:lastModifiedBy>
  <cp:revision>22</cp:revision>
  <dcterms:created xsi:type="dcterms:W3CDTF">2011-02-23T02:12:34Z</dcterms:created>
  <dcterms:modified xsi:type="dcterms:W3CDTF">2013-11-19T21:14:39Z</dcterms:modified>
</cp:coreProperties>
</file>